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9"/>
  </p:notesMasterIdLst>
  <p:handoutMasterIdLst>
    <p:handoutMasterId r:id="rId30"/>
  </p:handoutMasterIdLst>
  <p:sldIdLst>
    <p:sldId id="256" r:id="rId3"/>
    <p:sldId id="257" r:id="rId4"/>
    <p:sldId id="269" r:id="rId5"/>
    <p:sldId id="258" r:id="rId6"/>
    <p:sldId id="270" r:id="rId7"/>
    <p:sldId id="260" r:id="rId8"/>
    <p:sldId id="266" r:id="rId9"/>
    <p:sldId id="272" r:id="rId10"/>
    <p:sldId id="268" r:id="rId11"/>
    <p:sldId id="273" r:id="rId12"/>
    <p:sldId id="274" r:id="rId13"/>
    <p:sldId id="285" r:id="rId14"/>
    <p:sldId id="275" r:id="rId15"/>
    <p:sldId id="286" r:id="rId16"/>
    <p:sldId id="276" r:id="rId17"/>
    <p:sldId id="277" r:id="rId18"/>
    <p:sldId id="278" r:id="rId19"/>
    <p:sldId id="287" r:id="rId20"/>
    <p:sldId id="291" r:id="rId21"/>
    <p:sldId id="289" r:id="rId22"/>
    <p:sldId id="290" r:id="rId23"/>
    <p:sldId id="282" r:id="rId24"/>
    <p:sldId id="283" r:id="rId25"/>
    <p:sldId id="279" r:id="rId26"/>
    <p:sldId id="280" r:id="rId27"/>
    <p:sldId id="284" r:id="rId2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614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FD2"/>
    <a:srgbClr val="BC8B2A"/>
    <a:srgbClr val="660066"/>
    <a:srgbClr val="FC5B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02" autoAdjust="0"/>
    <p:restoredTop sz="94885" autoAdjust="0"/>
  </p:normalViewPr>
  <p:slideViewPr>
    <p:cSldViewPr snapToGrid="0" showGuides="1">
      <p:cViewPr varScale="1">
        <p:scale>
          <a:sx n="98" d="100"/>
          <a:sy n="98" d="100"/>
        </p:scale>
        <p:origin x="138" y="84"/>
      </p:cViewPr>
      <p:guideLst>
        <p:guide orient="horz" pos="2160"/>
        <p:guide pos="3840"/>
        <p:guide orient="horz" pos="161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1" d="100"/>
          <a:sy n="51" d="100"/>
        </p:scale>
        <p:origin x="2352" y="54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EAAF3-9831-450B-8D59-2C09DB96C8FC}" type="datetimeFigureOut">
              <a:rPr lang="es-ES"/>
              <a:pPr/>
              <a:t>26/06/2018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34459-7356-44BF-850D-8B30C4FB3B6B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0CD79-FC16-4410-AB61-17F26E6D3BC8}" type="datetimeFigureOut">
              <a:rPr lang="es-ES"/>
              <a:pPr/>
              <a:t>26/06/2018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C37BE-C303-496D-B5CD-85F2937540FC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06981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s-ES" smtClean="0"/>
              <a:pPr/>
              <a:t>19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95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s-ES" smtClean="0"/>
              <a:pPr/>
              <a:t>20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22319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s-ES" smtClean="0"/>
              <a:pPr/>
              <a:t>21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85867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s-ES" smtClean="0"/>
              <a:pPr/>
              <a:t>22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6464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s-ES" smtClean="0"/>
              <a:pPr/>
              <a:t>23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86355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s-ES" smtClean="0"/>
              <a:pPr/>
              <a:t>24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16071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s-ES" smtClean="0"/>
              <a:pPr/>
              <a:t>25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1598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s-ES" smtClean="0"/>
              <a:pPr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6582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s-ES" smtClean="0"/>
              <a:pPr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7495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s-ES" smtClean="0"/>
              <a:pPr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87950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s-ES" smtClean="0"/>
              <a:pPr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1190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s-ES" smtClean="0"/>
              <a:pPr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78945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s-ES" smtClean="0"/>
              <a:pPr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73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s-ES" smtClean="0"/>
              <a:pPr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00265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s-ES" smtClean="0"/>
              <a:pPr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3237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333593"/>
            <a:ext cx="9144000" cy="8099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8099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6" y="1719072"/>
            <a:ext cx="7572375" cy="1664768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4" y="3383839"/>
            <a:ext cx="7572376" cy="71667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s-ES"/>
              <a:pPr/>
              <a:t>26/06/2018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pPr/>
              <a:t>‹Nº›</a:t>
            </a:fld>
            <a:endParaRPr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3335" y="0"/>
            <a:ext cx="1310643" cy="1719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91003" y="1200150"/>
            <a:ext cx="4823184" cy="3429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8676" y="1200150"/>
            <a:ext cx="2547747" cy="3429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s-ES"/>
              <a:pPr/>
              <a:t>26/06/2018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s-ES"/>
              <a:pPr/>
              <a:t>26/06/2018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1" y="273844"/>
            <a:ext cx="1285875" cy="435887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8675" y="273844"/>
            <a:ext cx="6074172" cy="435887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s-ES"/>
              <a:pPr/>
              <a:t>26/06/2018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pPr/>
              <a:t>‹Nº›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4885535" y="2421633"/>
            <a:ext cx="4224528" cy="63302"/>
            <a:chOff x="1073150" y="1219201"/>
            <a:chExt cx="10058400" cy="63125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s-ES"/>
              <a:pPr/>
              <a:t>26/06/2018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 rot="10800000">
            <a:off x="0" y="4234134"/>
            <a:ext cx="9144000" cy="47344"/>
            <a:chOff x="507492" y="1501519"/>
            <a:chExt cx="8129016" cy="6312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0" y="857251"/>
            <a:ext cx="9144000" cy="47344"/>
            <a:chOff x="507492" y="1501519"/>
            <a:chExt cx="8129016" cy="6312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0" y="4333593"/>
            <a:ext cx="9144000" cy="8099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8099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5" y="1719072"/>
            <a:ext cx="4300538" cy="1664768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3383839"/>
            <a:ext cx="4300538" cy="71667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4411" y="0"/>
            <a:ext cx="1310643" cy="1719071"/>
          </a:xfrm>
          <a:prstGeom prst="rect">
            <a:avLst/>
          </a:prstGeom>
        </p:spPr>
      </p:pic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235799" y="982992"/>
            <a:ext cx="3908203" cy="3156453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s-ES" smtClean="0"/>
              <a:t>Haga clic en el icono para agregar una imagen</a:t>
            </a:r>
            <a:endParaRPr/>
          </a:p>
        </p:txBody>
      </p:sp>
      <p:sp>
        <p:nvSpPr>
          <p:cNvPr id="19" name="Instructional Text"/>
          <p:cNvSpPr/>
          <p:nvPr/>
        </p:nvSpPr>
        <p:spPr>
          <a:xfrm>
            <a:off x="9258300" y="0"/>
            <a:ext cx="971550" cy="51435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>
              <a:buNone/>
            </a:pPr>
            <a:r>
              <a:rPr lang="es-ES" sz="1200" b="1" i="1" dirty="0" smtClean="0">
                <a:latin typeface="Arial"/>
                <a:ea typeface="+mn-ea"/>
                <a:cs typeface="Arial"/>
              </a:rPr>
              <a:t>NOTA:</a:t>
            </a:r>
          </a:p>
          <a:p>
            <a:pPr algn="l" defTabSz="914400">
              <a:buNone/>
            </a:pPr>
            <a:r>
              <a:rPr lang="es-ES" sz="1200" b="0" i="1" dirty="0" smtClean="0">
                <a:latin typeface="Arial"/>
                <a:ea typeface="+mn-ea"/>
                <a:cs typeface="Arial"/>
              </a:rPr>
              <a:t>Para cambiar la imagen de esta dispositiva, seleccione la imagen y elimínela. A continuación </a:t>
            </a:r>
            <a:r>
              <a:rPr lang="es-ES" sz="1200" b="0" i="1" noProof="0" dirty="0" smtClean="0">
                <a:latin typeface="Arial"/>
                <a:ea typeface="+mn-ea"/>
                <a:cs typeface="Arial"/>
              </a:rPr>
              <a:t>haga</a:t>
            </a:r>
            <a:r>
              <a:rPr lang="es-ES" sz="1200" b="0" i="1" dirty="0" smtClean="0">
                <a:latin typeface="Arial"/>
                <a:ea typeface="+mn-ea"/>
                <a:cs typeface="Arial"/>
              </a:rPr>
              <a:t> clic en el icono Imágenes en el marcador de posición e inserte su imagen.</a:t>
            </a:r>
            <a:endParaRPr lang="es-ES" sz="1200" b="0" i="1" dirty="0"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1885951"/>
            <a:ext cx="9144000" cy="2395526"/>
            <a:chOff x="647402" y="2514600"/>
            <a:chExt cx="10838688" cy="3194035"/>
          </a:xfrm>
        </p:grpSpPr>
        <p:grpSp>
          <p:nvGrpSpPr>
            <p:cNvPr id="9" name="Group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675" y="2228854"/>
            <a:ext cx="7553324" cy="1263113"/>
          </a:xfrm>
        </p:spPr>
        <p:txBody>
          <a:bodyPr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675" y="3491967"/>
            <a:ext cx="7553324" cy="382313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s-ES"/>
              <a:pPr/>
              <a:t>26/06/2018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pPr/>
              <a:t>‹Nº›</a:t>
            </a:fld>
            <a:endParaRPr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11" y="0"/>
            <a:ext cx="1337391" cy="2228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8676" y="1200151"/>
            <a:ext cx="3686175" cy="3428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200151"/>
            <a:ext cx="3686175" cy="3428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s-ES"/>
              <a:pPr/>
              <a:t>26/06/2018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675" y="1200150"/>
            <a:ext cx="3689604" cy="61793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8675" y="1818084"/>
            <a:ext cx="3689604" cy="28110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4583" y="1200150"/>
            <a:ext cx="3689604" cy="61793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4583" y="1818084"/>
            <a:ext cx="3689604" cy="28110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s-ES"/>
              <a:pPr/>
              <a:t>26/06/2018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s-ES"/>
              <a:pPr/>
              <a:t>26/06/2018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s-ES"/>
              <a:pPr/>
              <a:t>26/06/2018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1387" y="1200150"/>
            <a:ext cx="4083939" cy="3429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8676" y="1200150"/>
            <a:ext cx="3288411" cy="3429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s-ES"/>
              <a:pPr/>
              <a:t>26/06/2018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8675" y="57150"/>
            <a:ext cx="7485512" cy="82272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675" y="1200150"/>
            <a:ext cx="7486650" cy="3429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8676" y="4767264"/>
            <a:ext cx="1372169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02B9795-92DC-40DC-A1CA-9A4B349D7824}" type="datetimeFigureOut">
              <a:rPr lang="es-ES"/>
              <a:pPr/>
              <a:t>26/06/2018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0844" y="4767262"/>
            <a:ext cx="4742312" cy="27384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2587" y="4767264"/>
            <a:ext cx="13716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0FF54DE5-C571-48E8-A5BC-B369434E2F44}" type="slidenum">
              <a:rPr/>
              <a:pPr/>
              <a:t>‹Nº›</a:t>
            </a:fld>
            <a:endParaRPr/>
          </a:p>
        </p:txBody>
      </p:sp>
      <p:grpSp>
        <p:nvGrpSpPr>
          <p:cNvPr id="15" name="Group 14"/>
          <p:cNvGrpSpPr/>
          <p:nvPr/>
        </p:nvGrpSpPr>
        <p:grpSpPr>
          <a:xfrm>
            <a:off x="827532" y="914402"/>
            <a:ext cx="7488936" cy="63302"/>
            <a:chOff x="1073150" y="1219201"/>
            <a:chExt cx="10058400" cy="63125"/>
          </a:xfrm>
        </p:grpSpPr>
        <p:cxnSp>
          <p:nvCxnSpPr>
            <p:cNvPr id="13" name="Straight Connector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7" Type="http://schemas.openxmlformats.org/officeDocument/2006/relationships/slide" Target="slide2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4.xml"/><Relationship Id="rId5" Type="http://schemas.openxmlformats.org/officeDocument/2006/relationships/slide" Target="slide17.xml"/><Relationship Id="rId4" Type="http://schemas.openxmlformats.org/officeDocument/2006/relationships/slide" Target="slide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uiasdeapoyo.ne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812" y="1729841"/>
            <a:ext cx="7572375" cy="1664768"/>
          </a:xfrm>
        </p:spPr>
        <p:txBody>
          <a:bodyPr/>
          <a:lstStyle/>
          <a:p>
            <a:pPr algn="ctr"/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Cambria Math" pitchFamily="18" charset="0"/>
              </a:rPr>
              <a:t>La elipse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  <a:ea typeface="Cambria Math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82063" y="4038358"/>
            <a:ext cx="2117559" cy="293011"/>
          </a:xfrm>
        </p:spPr>
        <p:txBody>
          <a:bodyPr>
            <a:normAutofit/>
          </a:bodyPr>
          <a:lstStyle/>
          <a:p>
            <a:pPr algn="ctr"/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Montoya.- </a:t>
            </a:r>
            <a:endParaRPr lang="es-E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</a:t>
            </a:r>
            <a:r>
              <a:rPr lang="es-ES" noProof="1" smtClean="0"/>
              <a:t> </a:t>
            </a:r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Canónica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505200" y="2349500"/>
            <a:ext cx="168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F’P + FP = </a:t>
            </a:r>
            <a:r>
              <a:rPr lang="es-ES" dirty="0" err="1" smtClean="0"/>
              <a:t>Cte</a:t>
            </a:r>
            <a:endParaRPr lang="es-ES" dirty="0"/>
          </a:p>
        </p:txBody>
      </p:sp>
      <p:cxnSp>
        <p:nvCxnSpPr>
          <p:cNvPr id="4" name="3 Conector recto"/>
          <p:cNvCxnSpPr/>
          <p:nvPr/>
        </p:nvCxnSpPr>
        <p:spPr>
          <a:xfrm rot="5400000" flipH="1" flipV="1">
            <a:off x="4240017" y="3081533"/>
            <a:ext cx="2888055" cy="1588"/>
          </a:xfrm>
          <a:prstGeom prst="line">
            <a:avLst/>
          </a:prstGeom>
          <a:ln w="127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 flipV="1">
            <a:off x="4944247" y="3376300"/>
            <a:ext cx="3708581" cy="658"/>
          </a:xfrm>
          <a:prstGeom prst="line">
            <a:avLst/>
          </a:prstGeom>
          <a:ln w="127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8691419" y="3244712"/>
            <a:ext cx="274675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1100" dirty="0" smtClean="0"/>
              <a:t>x</a:t>
            </a:r>
            <a:endParaRPr lang="es-ES" sz="1100" dirty="0"/>
          </a:p>
        </p:txBody>
      </p:sp>
      <p:sp>
        <p:nvSpPr>
          <p:cNvPr id="7" name="6 CuadroTexto"/>
          <p:cNvSpPr txBox="1"/>
          <p:nvPr/>
        </p:nvSpPr>
        <p:spPr>
          <a:xfrm>
            <a:off x="5561790" y="1410034"/>
            <a:ext cx="236136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1100" dirty="0" smtClean="0"/>
              <a:t>y</a:t>
            </a:r>
            <a:endParaRPr lang="es-ES" sz="1100" dirty="0"/>
          </a:p>
        </p:txBody>
      </p:sp>
      <p:sp>
        <p:nvSpPr>
          <p:cNvPr id="9" name="8 Elipse"/>
          <p:cNvSpPr/>
          <p:nvPr/>
        </p:nvSpPr>
        <p:spPr>
          <a:xfrm>
            <a:off x="5890393" y="1594369"/>
            <a:ext cx="2454210" cy="1525077"/>
          </a:xfrm>
          <a:prstGeom prst="ellipse">
            <a:avLst/>
          </a:prstGeom>
          <a:noFill/>
          <a:ln w="19050" cmpd="sng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" name="9 Elipse"/>
          <p:cNvSpPr/>
          <p:nvPr/>
        </p:nvSpPr>
        <p:spPr>
          <a:xfrm>
            <a:off x="7093439" y="2338253"/>
            <a:ext cx="45719" cy="457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1" name="10 Elipse"/>
          <p:cNvSpPr/>
          <p:nvPr/>
        </p:nvSpPr>
        <p:spPr>
          <a:xfrm>
            <a:off x="6568062" y="2335095"/>
            <a:ext cx="45719" cy="45719"/>
          </a:xfrm>
          <a:prstGeom prst="ellipse">
            <a:avLst/>
          </a:prstGeom>
          <a:solidFill>
            <a:srgbClr val="00B0F0"/>
          </a:solidFill>
          <a:ln w="3175" cmpd="sng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" name="11 Elipse"/>
          <p:cNvSpPr/>
          <p:nvPr/>
        </p:nvSpPr>
        <p:spPr>
          <a:xfrm>
            <a:off x="7625794" y="2337681"/>
            <a:ext cx="45719" cy="45719"/>
          </a:xfrm>
          <a:prstGeom prst="ellipse">
            <a:avLst/>
          </a:prstGeom>
          <a:solidFill>
            <a:srgbClr val="00B0F0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12 Abrir llave"/>
          <p:cNvSpPr/>
          <p:nvPr/>
        </p:nvSpPr>
        <p:spPr>
          <a:xfrm rot="16200000">
            <a:off x="6801186" y="2170927"/>
            <a:ext cx="101175" cy="524726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4" name="13 Abrir llave"/>
          <p:cNvSpPr/>
          <p:nvPr/>
        </p:nvSpPr>
        <p:spPr>
          <a:xfrm rot="16200000">
            <a:off x="7329823" y="2169339"/>
            <a:ext cx="101175" cy="527902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6734616" y="2429723"/>
            <a:ext cx="2141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c</a:t>
            </a:r>
            <a:endParaRPr lang="es-ES" sz="800" dirty="0">
              <a:solidFill>
                <a:srgbClr val="7030A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7275079" y="2426006"/>
            <a:ext cx="2141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c</a:t>
            </a:r>
            <a:endParaRPr lang="es-ES" sz="800" dirty="0">
              <a:solidFill>
                <a:srgbClr val="7030A0"/>
              </a:solidFill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21" name="20 Conector recto"/>
          <p:cNvCxnSpPr>
            <a:endCxn id="14" idx="0"/>
          </p:cNvCxnSpPr>
          <p:nvPr/>
        </p:nvCxnSpPr>
        <p:spPr>
          <a:xfrm rot="5400000" flipH="1" flipV="1">
            <a:off x="6618381" y="2877606"/>
            <a:ext cx="992981" cy="317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6981594" y="3373623"/>
            <a:ext cx="2776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</a:t>
            </a:r>
            <a:endParaRPr lang="es-ES" sz="1000" dirty="0"/>
          </a:p>
        </p:txBody>
      </p:sp>
      <p:cxnSp>
        <p:nvCxnSpPr>
          <p:cNvPr id="23" name="22 Conector recto"/>
          <p:cNvCxnSpPr>
            <a:endCxn id="10" idx="2"/>
          </p:cNvCxnSpPr>
          <p:nvPr/>
        </p:nvCxnSpPr>
        <p:spPr>
          <a:xfrm>
            <a:off x="5688140" y="2360447"/>
            <a:ext cx="1405299" cy="666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>
            <a:off x="5482929" y="2239828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K</a:t>
            </a:r>
            <a:endParaRPr lang="es-ES" sz="10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6475792" y="2132106"/>
            <a:ext cx="2471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 smtClean="0">
                <a:solidFill>
                  <a:srgbClr val="00B0F0"/>
                </a:solidFill>
              </a:rPr>
              <a:t>F</a:t>
            </a:r>
            <a:endParaRPr lang="es-ES" sz="800" dirty="0">
              <a:solidFill>
                <a:srgbClr val="00B0F0"/>
              </a:solidFill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7539574" y="2132106"/>
            <a:ext cx="2696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 smtClean="0">
                <a:solidFill>
                  <a:srgbClr val="00B0F0"/>
                </a:solidFill>
              </a:rPr>
              <a:t>F’</a:t>
            </a:r>
            <a:endParaRPr lang="es-ES" sz="800" dirty="0">
              <a:solidFill>
                <a:srgbClr val="00B0F0"/>
              </a:solidFill>
            </a:endParaRPr>
          </a:p>
        </p:txBody>
      </p:sp>
      <p:cxnSp>
        <p:nvCxnSpPr>
          <p:cNvPr id="27" name="26 Conector recto"/>
          <p:cNvCxnSpPr>
            <a:endCxn id="11" idx="4"/>
          </p:cNvCxnSpPr>
          <p:nvPr/>
        </p:nvCxnSpPr>
        <p:spPr>
          <a:xfrm rot="16200000" flipV="1">
            <a:off x="6095135" y="2876602"/>
            <a:ext cx="993363" cy="178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6382239" y="3385529"/>
            <a:ext cx="4138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H-C</a:t>
            </a:r>
            <a:endParaRPr lang="es-ES" sz="1000" dirty="0"/>
          </a:p>
        </p:txBody>
      </p:sp>
      <p:sp>
        <p:nvSpPr>
          <p:cNvPr id="29" name="28 CuadroTexto"/>
          <p:cNvSpPr txBox="1"/>
          <p:nvPr/>
        </p:nvSpPr>
        <p:spPr>
          <a:xfrm>
            <a:off x="7429990" y="3380767"/>
            <a:ext cx="4459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H+C</a:t>
            </a:r>
            <a:endParaRPr lang="es-ES" sz="1000" dirty="0"/>
          </a:p>
        </p:txBody>
      </p:sp>
      <p:cxnSp>
        <p:nvCxnSpPr>
          <p:cNvPr id="30" name="29 Conector recto"/>
          <p:cNvCxnSpPr>
            <a:endCxn id="12" idx="4"/>
          </p:cNvCxnSpPr>
          <p:nvPr/>
        </p:nvCxnSpPr>
        <p:spPr>
          <a:xfrm rot="16200000" flipV="1">
            <a:off x="7157503" y="2874551"/>
            <a:ext cx="983634" cy="133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Elipse"/>
          <p:cNvSpPr/>
          <p:nvPr/>
        </p:nvSpPr>
        <p:spPr>
          <a:xfrm>
            <a:off x="8032361" y="1843796"/>
            <a:ext cx="45719" cy="45719"/>
          </a:xfrm>
          <a:prstGeom prst="ellipse">
            <a:avLst/>
          </a:prstGeom>
          <a:solidFill>
            <a:srgbClr val="660066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660066"/>
              </a:solidFill>
            </a:endParaRPr>
          </a:p>
        </p:txBody>
      </p:sp>
      <p:cxnSp>
        <p:nvCxnSpPr>
          <p:cNvPr id="42" name="41 Conector recto"/>
          <p:cNvCxnSpPr/>
          <p:nvPr/>
        </p:nvCxnSpPr>
        <p:spPr>
          <a:xfrm rot="16200000" flipV="1">
            <a:off x="7311886" y="2628901"/>
            <a:ext cx="1489504" cy="2901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>
            <a:endCxn id="41" idx="2"/>
          </p:cNvCxnSpPr>
          <p:nvPr/>
        </p:nvCxnSpPr>
        <p:spPr>
          <a:xfrm flipV="1">
            <a:off x="5690620" y="1866656"/>
            <a:ext cx="2341741" cy="1215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CuadroTexto"/>
          <p:cNvSpPr txBox="1"/>
          <p:nvPr/>
        </p:nvSpPr>
        <p:spPr>
          <a:xfrm>
            <a:off x="8041459" y="1689283"/>
            <a:ext cx="5982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>
                <a:solidFill>
                  <a:srgbClr val="660066"/>
                </a:solidFill>
                <a:latin typeface="Cambria Math" pitchFamily="18" charset="0"/>
                <a:ea typeface="Cambria Math" pitchFamily="18" charset="0"/>
              </a:rPr>
              <a:t>P: (X,Y)</a:t>
            </a:r>
            <a:endParaRPr lang="es-ES" sz="1000" dirty="0">
              <a:solidFill>
                <a:srgbClr val="660066"/>
              </a:solidFill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46" name="45 Conector recto"/>
          <p:cNvCxnSpPr>
            <a:stCxn id="11" idx="6"/>
            <a:endCxn id="41" idx="3"/>
          </p:cNvCxnSpPr>
          <p:nvPr/>
        </p:nvCxnSpPr>
        <p:spPr>
          <a:xfrm flipV="1">
            <a:off x="6613781" y="1882820"/>
            <a:ext cx="1425275" cy="475135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"/>
          <p:cNvCxnSpPr>
            <a:stCxn id="26" idx="2"/>
            <a:endCxn id="41" idx="4"/>
          </p:cNvCxnSpPr>
          <p:nvPr/>
        </p:nvCxnSpPr>
        <p:spPr>
          <a:xfrm rot="5400000" flipH="1" flipV="1">
            <a:off x="7635786" y="1928116"/>
            <a:ext cx="458035" cy="380834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CuadroTexto">
            <a:hlinkClick r:id="rId2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49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Marcador de contenido"/>
          <p:cNvSpPr>
            <a:spLocks noGrp="1"/>
          </p:cNvSpPr>
          <p:nvPr>
            <p:ph idx="1"/>
          </p:nvPr>
        </p:nvSpPr>
        <p:spPr>
          <a:xfrm>
            <a:off x="828675" y="1200150"/>
            <a:ext cx="1743075" cy="393700"/>
          </a:xfrm>
        </p:spPr>
        <p:txBody>
          <a:bodyPr/>
          <a:lstStyle/>
          <a:p>
            <a:r>
              <a:rPr lang="es-E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Deducimos</a:t>
            </a:r>
            <a:r>
              <a:rPr lang="es-ES" sz="1300" dirty="0" smtClean="0"/>
              <a:t>:</a:t>
            </a:r>
          </a:p>
          <a:p>
            <a:endParaRPr lang="es-ES" dirty="0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</a:t>
            </a:r>
            <a:r>
              <a:rPr lang="es-ES" noProof="1" smtClean="0"/>
              <a:t> </a:t>
            </a:r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Canónica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38150" y="1638301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(x-(H-c)) + (y-K) +   (x-(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H+c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) + (y-K) =    ((H-c)-(H-a)) + (K-K) +   ((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H+c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) - (H-a))+ (K-K)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28625" y="2038350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(x-H)+c)) + (y-K) +   (x-H)-c) + (y-K)  =   (H-c-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H+a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) +   ((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H+c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) –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H+a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38150" y="2438400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% =   (H-c-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H+a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) +   (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H+c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H+a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)  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438150" y="2794000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% =     (a-c) +   (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a+c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438150" y="3105150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% = 2a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482600" y="1638300"/>
            <a:ext cx="7689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√                   √                    √                         √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1286809" y="2038350"/>
            <a:ext cx="644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√                    √                   √             √</a:t>
            </a:r>
            <a:endParaRPr lang="es-ES" dirty="0"/>
          </a:p>
        </p:txBody>
      </p:sp>
      <p:sp>
        <p:nvSpPr>
          <p:cNvPr id="23" name="22 CuadroTexto"/>
          <p:cNvSpPr txBox="1"/>
          <p:nvPr/>
        </p:nvSpPr>
        <p:spPr>
          <a:xfrm>
            <a:off x="1860550" y="2438400"/>
            <a:ext cx="644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                   √             √             </a:t>
            </a:r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2882900" y="27940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              √       √             </a:t>
            </a:r>
            <a:endParaRPr lang="es-ES" dirty="0"/>
          </a:p>
        </p:txBody>
      </p:sp>
      <p:cxnSp>
        <p:nvCxnSpPr>
          <p:cNvPr id="44" name="43 Conector recto"/>
          <p:cNvCxnSpPr/>
          <p:nvPr/>
        </p:nvCxnSpPr>
        <p:spPr>
          <a:xfrm>
            <a:off x="763621" y="1687749"/>
            <a:ext cx="1428111" cy="37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 rot="5400000" flipH="1" flipV="1">
            <a:off x="2155688" y="1723711"/>
            <a:ext cx="78377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"/>
          <p:cNvCxnSpPr/>
          <p:nvPr/>
        </p:nvCxnSpPr>
        <p:spPr>
          <a:xfrm>
            <a:off x="2490254" y="1683484"/>
            <a:ext cx="1483495" cy="426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"/>
          <p:cNvCxnSpPr/>
          <p:nvPr/>
        </p:nvCxnSpPr>
        <p:spPr>
          <a:xfrm rot="5400000" flipH="1" flipV="1">
            <a:off x="3924663" y="1735910"/>
            <a:ext cx="95794" cy="29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"/>
          <p:cNvCxnSpPr/>
          <p:nvPr/>
        </p:nvCxnSpPr>
        <p:spPr>
          <a:xfrm rot="5400000" flipH="1" flipV="1">
            <a:off x="6134273" y="1742693"/>
            <a:ext cx="127112" cy="40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recto"/>
          <p:cNvCxnSpPr/>
          <p:nvPr/>
        </p:nvCxnSpPr>
        <p:spPr>
          <a:xfrm flipV="1">
            <a:off x="4289069" y="1681184"/>
            <a:ext cx="1910809" cy="1230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"/>
          <p:cNvCxnSpPr/>
          <p:nvPr/>
        </p:nvCxnSpPr>
        <p:spPr>
          <a:xfrm flipV="1">
            <a:off x="6511512" y="1672983"/>
            <a:ext cx="1964115" cy="1640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Conector recto"/>
          <p:cNvCxnSpPr/>
          <p:nvPr/>
        </p:nvCxnSpPr>
        <p:spPr>
          <a:xfrm rot="5400000">
            <a:off x="8414498" y="1745579"/>
            <a:ext cx="132049" cy="15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CuadroTexto"/>
          <p:cNvSpPr txBox="1"/>
          <p:nvPr/>
        </p:nvSpPr>
        <p:spPr>
          <a:xfrm>
            <a:off x="1335080" y="1630282"/>
            <a:ext cx="74546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2                      2                                    2                     2                                                    2                      2                                                       2                     2                                                 </a:t>
            </a:r>
            <a:endParaRPr lang="es-ES" sz="800" dirty="0"/>
          </a:p>
        </p:txBody>
      </p:sp>
      <p:sp>
        <p:nvSpPr>
          <p:cNvPr id="72" name="71 CuadroTexto"/>
          <p:cNvSpPr txBox="1"/>
          <p:nvPr/>
        </p:nvSpPr>
        <p:spPr>
          <a:xfrm>
            <a:off x="2190314" y="2044035"/>
            <a:ext cx="57265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2                      2                                  2                     2                                            2                                                      2                                                 </a:t>
            </a:r>
            <a:endParaRPr lang="es-ES" sz="800" dirty="0"/>
          </a:p>
        </p:txBody>
      </p:sp>
      <p:cxnSp>
        <p:nvCxnSpPr>
          <p:cNvPr id="73" name="72 Conector recto"/>
          <p:cNvCxnSpPr/>
          <p:nvPr/>
        </p:nvCxnSpPr>
        <p:spPr>
          <a:xfrm>
            <a:off x="1595136" y="2086128"/>
            <a:ext cx="1554464" cy="469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3407895" y="2096822"/>
            <a:ext cx="1367787" cy="933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"/>
          <p:cNvCxnSpPr/>
          <p:nvPr/>
        </p:nvCxnSpPr>
        <p:spPr>
          <a:xfrm flipV="1">
            <a:off x="5163836" y="2096170"/>
            <a:ext cx="942859" cy="751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Conector recto"/>
          <p:cNvCxnSpPr/>
          <p:nvPr/>
        </p:nvCxnSpPr>
        <p:spPr>
          <a:xfrm flipV="1">
            <a:off x="6362316" y="2093153"/>
            <a:ext cx="1312577" cy="9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recto"/>
          <p:cNvCxnSpPr/>
          <p:nvPr/>
        </p:nvCxnSpPr>
        <p:spPr>
          <a:xfrm rot="5400000" flipH="1" flipV="1">
            <a:off x="3083599" y="2151766"/>
            <a:ext cx="127112" cy="40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Conector recto"/>
          <p:cNvCxnSpPr/>
          <p:nvPr/>
        </p:nvCxnSpPr>
        <p:spPr>
          <a:xfrm rot="5400000" flipH="1" flipV="1">
            <a:off x="4707716" y="2169469"/>
            <a:ext cx="127112" cy="40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recto"/>
          <p:cNvCxnSpPr/>
          <p:nvPr/>
        </p:nvCxnSpPr>
        <p:spPr>
          <a:xfrm rot="5400000" flipH="1" flipV="1">
            <a:off x="6048714" y="2159787"/>
            <a:ext cx="127112" cy="40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Conector recto"/>
          <p:cNvCxnSpPr/>
          <p:nvPr/>
        </p:nvCxnSpPr>
        <p:spPr>
          <a:xfrm rot="5400000" flipH="1" flipV="1">
            <a:off x="7610335" y="2157113"/>
            <a:ext cx="127112" cy="40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Conector recto"/>
          <p:cNvCxnSpPr/>
          <p:nvPr/>
        </p:nvCxnSpPr>
        <p:spPr>
          <a:xfrm flipV="1">
            <a:off x="3660382" y="2490107"/>
            <a:ext cx="976947" cy="65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Conector recto"/>
          <p:cNvCxnSpPr/>
          <p:nvPr/>
        </p:nvCxnSpPr>
        <p:spPr>
          <a:xfrm rot="5400000" flipH="1" flipV="1">
            <a:off x="4579348" y="2553726"/>
            <a:ext cx="127112" cy="40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92 Conector recto"/>
          <p:cNvCxnSpPr/>
          <p:nvPr/>
        </p:nvCxnSpPr>
        <p:spPr>
          <a:xfrm>
            <a:off x="4919838" y="2502265"/>
            <a:ext cx="1174031" cy="753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recto"/>
          <p:cNvCxnSpPr/>
          <p:nvPr/>
        </p:nvCxnSpPr>
        <p:spPr>
          <a:xfrm rot="16200000" flipV="1">
            <a:off x="6034725" y="2568954"/>
            <a:ext cx="127884" cy="31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100 CuadroTexto"/>
          <p:cNvSpPr txBox="1"/>
          <p:nvPr/>
        </p:nvSpPr>
        <p:spPr>
          <a:xfrm>
            <a:off x="4428006" y="2460979"/>
            <a:ext cx="194059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2                                                   2                                                 </a:t>
            </a:r>
            <a:endParaRPr lang="es-ES" sz="800" dirty="0"/>
          </a:p>
        </p:txBody>
      </p:sp>
      <p:sp>
        <p:nvSpPr>
          <p:cNvPr id="102" name="101 CuadroTexto"/>
          <p:cNvSpPr txBox="1"/>
          <p:nvPr/>
        </p:nvSpPr>
        <p:spPr>
          <a:xfrm>
            <a:off x="4595350" y="2814662"/>
            <a:ext cx="12188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2                           2                                                 </a:t>
            </a:r>
            <a:endParaRPr lang="es-ES" sz="800" dirty="0"/>
          </a:p>
        </p:txBody>
      </p:sp>
      <p:cxnSp>
        <p:nvCxnSpPr>
          <p:cNvPr id="103" name="102 Conector recto"/>
          <p:cNvCxnSpPr/>
          <p:nvPr/>
        </p:nvCxnSpPr>
        <p:spPr>
          <a:xfrm>
            <a:off x="4292986" y="2858824"/>
            <a:ext cx="474546" cy="514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103 Conector recto"/>
          <p:cNvCxnSpPr/>
          <p:nvPr/>
        </p:nvCxnSpPr>
        <p:spPr>
          <a:xfrm rot="5400000" flipH="1" flipV="1">
            <a:off x="4733028" y="2909979"/>
            <a:ext cx="69011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112 Conector recto"/>
          <p:cNvCxnSpPr/>
          <p:nvPr/>
        </p:nvCxnSpPr>
        <p:spPr>
          <a:xfrm>
            <a:off x="5037733" y="2855949"/>
            <a:ext cx="557935" cy="80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113 Conector recto"/>
          <p:cNvCxnSpPr/>
          <p:nvPr/>
        </p:nvCxnSpPr>
        <p:spPr>
          <a:xfrm rot="5400000" flipH="1" flipV="1">
            <a:off x="5541038" y="2901352"/>
            <a:ext cx="92013" cy="575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144 CuadroTexto"/>
          <p:cNvSpPr txBox="1"/>
          <p:nvPr/>
        </p:nvSpPr>
        <p:spPr>
          <a:xfrm>
            <a:off x="427462" y="3433217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     (x-H)+c)) + (y-K) +   (x-H)-c) + (y-K)  = 2a 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6" name="145 CuadroTexto"/>
          <p:cNvSpPr txBox="1"/>
          <p:nvPr/>
        </p:nvSpPr>
        <p:spPr>
          <a:xfrm>
            <a:off x="1298068" y="3907867"/>
            <a:ext cx="644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               √                            √                   </a:t>
            </a:r>
            <a:endParaRPr lang="es-ES" dirty="0"/>
          </a:p>
        </p:txBody>
      </p:sp>
      <p:sp>
        <p:nvSpPr>
          <p:cNvPr id="147" name="146 CuadroTexto"/>
          <p:cNvSpPr txBox="1"/>
          <p:nvPr/>
        </p:nvSpPr>
        <p:spPr>
          <a:xfrm>
            <a:off x="3546946" y="3445882"/>
            <a:ext cx="27700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2                      2                                  2                     2                                                                                </a:t>
            </a:r>
            <a:endParaRPr lang="es-ES" sz="800" dirty="0"/>
          </a:p>
        </p:txBody>
      </p:sp>
      <p:cxnSp>
        <p:nvCxnSpPr>
          <p:cNvPr id="148" name="147 Conector recto"/>
          <p:cNvCxnSpPr/>
          <p:nvPr/>
        </p:nvCxnSpPr>
        <p:spPr>
          <a:xfrm>
            <a:off x="2808520" y="3467035"/>
            <a:ext cx="1616897" cy="908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149 Conector recto"/>
          <p:cNvCxnSpPr/>
          <p:nvPr/>
        </p:nvCxnSpPr>
        <p:spPr>
          <a:xfrm>
            <a:off x="4695815" y="3491691"/>
            <a:ext cx="1411819" cy="536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53 Conector recto"/>
          <p:cNvCxnSpPr/>
          <p:nvPr/>
        </p:nvCxnSpPr>
        <p:spPr>
          <a:xfrm rot="5400000" flipH="1" flipV="1">
            <a:off x="4352823" y="3525693"/>
            <a:ext cx="127112" cy="40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155 Conector recto"/>
          <p:cNvCxnSpPr/>
          <p:nvPr/>
        </p:nvCxnSpPr>
        <p:spPr>
          <a:xfrm rot="5400000" flipH="1" flipV="1">
            <a:off x="6049000" y="3560593"/>
            <a:ext cx="127112" cy="40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164 CuadroTexto"/>
          <p:cNvSpPr txBox="1"/>
          <p:nvPr/>
        </p:nvSpPr>
        <p:spPr>
          <a:xfrm>
            <a:off x="2687359" y="3894925"/>
            <a:ext cx="4648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((x-</a:t>
            </a:r>
            <a:r>
              <a:rPr lang="es-ES" dirty="0" err="1" smtClean="0"/>
              <a:t>H+c</a:t>
            </a:r>
            <a:r>
              <a:rPr lang="es-ES" dirty="0" smtClean="0"/>
              <a:t>) + (y-K) =  2a -  ((x-H)-c) + (y-K)</a:t>
            </a:r>
            <a:endParaRPr lang="es-ES" dirty="0"/>
          </a:p>
        </p:txBody>
      </p:sp>
      <p:sp>
        <p:nvSpPr>
          <p:cNvPr id="166" name="165 CuadroTexto"/>
          <p:cNvSpPr txBox="1"/>
          <p:nvPr/>
        </p:nvSpPr>
        <p:spPr>
          <a:xfrm>
            <a:off x="1324363" y="3409060"/>
            <a:ext cx="644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               √                     √                   </a:t>
            </a:r>
            <a:endParaRPr lang="es-ES" dirty="0"/>
          </a:p>
        </p:txBody>
      </p:sp>
      <p:sp>
        <p:nvSpPr>
          <p:cNvPr id="167" name="166 CuadroTexto"/>
          <p:cNvSpPr txBox="1"/>
          <p:nvPr/>
        </p:nvSpPr>
        <p:spPr>
          <a:xfrm>
            <a:off x="3482963" y="3905409"/>
            <a:ext cx="44255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2                        2                                                          2                        2                                                                                </a:t>
            </a:r>
            <a:endParaRPr lang="es-ES" sz="800" dirty="0"/>
          </a:p>
        </p:txBody>
      </p:sp>
      <p:cxnSp>
        <p:nvCxnSpPr>
          <p:cNvPr id="168" name="167 Conector recto"/>
          <p:cNvCxnSpPr/>
          <p:nvPr/>
        </p:nvCxnSpPr>
        <p:spPr>
          <a:xfrm flipV="1">
            <a:off x="2785499" y="3964727"/>
            <a:ext cx="1625959" cy="1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168 Conector recto"/>
          <p:cNvCxnSpPr/>
          <p:nvPr/>
        </p:nvCxnSpPr>
        <p:spPr>
          <a:xfrm rot="5400000" flipH="1" flipV="1">
            <a:off x="4359109" y="4010100"/>
            <a:ext cx="104701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175 Conector recto"/>
          <p:cNvCxnSpPr/>
          <p:nvPr/>
        </p:nvCxnSpPr>
        <p:spPr>
          <a:xfrm flipV="1">
            <a:off x="5248330" y="3956584"/>
            <a:ext cx="1625959" cy="1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176 Conector recto"/>
          <p:cNvCxnSpPr/>
          <p:nvPr/>
        </p:nvCxnSpPr>
        <p:spPr>
          <a:xfrm rot="5400000" flipH="1" flipV="1">
            <a:off x="6821940" y="4001957"/>
            <a:ext cx="104701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177 CuadroTexto"/>
          <p:cNvSpPr txBox="1"/>
          <p:nvPr/>
        </p:nvSpPr>
        <p:spPr>
          <a:xfrm>
            <a:off x="6924310" y="3932967"/>
            <a:ext cx="642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/ ( )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179" name="178 CuadroTexto"/>
          <p:cNvSpPr txBox="1"/>
          <p:nvPr/>
        </p:nvSpPr>
        <p:spPr>
          <a:xfrm>
            <a:off x="7251082" y="3911224"/>
            <a:ext cx="420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</a:t>
            </a:r>
            <a:r>
              <a:rPr lang="es-ES" sz="800" dirty="0" smtClean="0">
                <a:solidFill>
                  <a:srgbClr val="FF0000"/>
                </a:solidFill>
              </a:rPr>
              <a:t>2</a:t>
            </a:r>
            <a:endParaRPr lang="es-ES" sz="800" dirty="0">
              <a:solidFill>
                <a:srgbClr val="FF0000"/>
              </a:solidFill>
            </a:endParaRPr>
          </a:p>
        </p:txBody>
      </p:sp>
      <p:sp>
        <p:nvSpPr>
          <p:cNvPr id="59" name="58 CuadroTexto"/>
          <p:cNvSpPr txBox="1"/>
          <p:nvPr/>
        </p:nvSpPr>
        <p:spPr>
          <a:xfrm>
            <a:off x="1108824" y="4391862"/>
            <a:ext cx="644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                                                 √    </a:t>
            </a:r>
            <a:endParaRPr lang="es-ES" dirty="0"/>
          </a:p>
        </p:txBody>
      </p:sp>
      <p:sp>
        <p:nvSpPr>
          <p:cNvPr id="62" name="61 CuadroTexto"/>
          <p:cNvSpPr txBox="1"/>
          <p:nvPr/>
        </p:nvSpPr>
        <p:spPr>
          <a:xfrm>
            <a:off x="2498115" y="4378920"/>
            <a:ext cx="5646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((x-</a:t>
            </a:r>
            <a:r>
              <a:rPr lang="es-ES" dirty="0" err="1" smtClean="0"/>
              <a:t>H+c</a:t>
            </a:r>
            <a:r>
              <a:rPr lang="es-ES" dirty="0" smtClean="0"/>
              <a:t>) </a:t>
            </a:r>
            <a:r>
              <a:rPr lang="es-ES" smtClean="0"/>
              <a:t>+ (y-K) =  </a:t>
            </a:r>
            <a:r>
              <a:rPr lang="es-ES" dirty="0" smtClean="0"/>
              <a:t>4a -4a   %    +((x-H)-c) + (y-K)</a:t>
            </a:r>
            <a:endParaRPr lang="es-ES" dirty="0"/>
          </a:p>
        </p:txBody>
      </p:sp>
      <p:sp>
        <p:nvSpPr>
          <p:cNvPr id="65" name="64 CuadroTexto"/>
          <p:cNvSpPr txBox="1"/>
          <p:nvPr/>
        </p:nvSpPr>
        <p:spPr>
          <a:xfrm>
            <a:off x="3293719" y="4389404"/>
            <a:ext cx="44255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2                        2                                                                                          2                        2                                                                                </a:t>
            </a:r>
            <a:endParaRPr lang="es-ES" sz="800" dirty="0"/>
          </a:p>
        </p:txBody>
      </p:sp>
      <p:cxnSp>
        <p:nvCxnSpPr>
          <p:cNvPr id="74" name="73 Conector recto"/>
          <p:cNvCxnSpPr/>
          <p:nvPr/>
        </p:nvCxnSpPr>
        <p:spPr>
          <a:xfrm rot="5400000" flipH="1" flipV="1">
            <a:off x="5544975" y="4519052"/>
            <a:ext cx="104701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"/>
          <p:cNvCxnSpPr/>
          <p:nvPr/>
        </p:nvCxnSpPr>
        <p:spPr>
          <a:xfrm>
            <a:off x="5343390" y="4467992"/>
            <a:ext cx="254912" cy="16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106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108" name="107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3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3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3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3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3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3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3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3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3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3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3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3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3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3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3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3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3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3" dur="30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3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3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3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20" grpId="0"/>
      <p:bldP spid="21" grpId="0"/>
      <p:bldP spid="23" grpId="0"/>
      <p:bldP spid="24" grpId="0"/>
      <p:bldP spid="29" grpId="0"/>
      <p:bldP spid="72" grpId="0"/>
      <p:bldP spid="101" grpId="0"/>
      <p:bldP spid="102" grpId="0"/>
      <p:bldP spid="145" grpId="0"/>
      <p:bldP spid="146" grpId="0"/>
      <p:bldP spid="147" grpId="1"/>
      <p:bldP spid="165" grpId="0"/>
      <p:bldP spid="166" grpId="1"/>
      <p:bldP spid="167" grpId="0"/>
      <p:bldP spid="178" grpId="0"/>
      <p:bldP spid="179" grpId="0"/>
      <p:bldP spid="59" grpId="0"/>
      <p:bldP spid="62" grpId="0" build="allAtOnce"/>
      <p:bldP spid="6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Marcador de contenido"/>
          <p:cNvSpPr>
            <a:spLocks noGrp="1"/>
          </p:cNvSpPr>
          <p:nvPr>
            <p:ph idx="1"/>
          </p:nvPr>
        </p:nvSpPr>
        <p:spPr>
          <a:xfrm>
            <a:off x="828675" y="1200150"/>
            <a:ext cx="1743075" cy="393700"/>
          </a:xfrm>
        </p:spPr>
        <p:txBody>
          <a:bodyPr/>
          <a:lstStyle/>
          <a:p>
            <a:r>
              <a:rPr lang="es-E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Deducimos</a:t>
            </a:r>
            <a:r>
              <a:rPr lang="es-ES" sz="1300" dirty="0" smtClean="0"/>
              <a:t>:</a:t>
            </a:r>
          </a:p>
          <a:p>
            <a:endParaRPr lang="es-ES" dirty="0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</a:t>
            </a:r>
            <a:r>
              <a:rPr lang="es-ES" noProof="1" smtClean="0"/>
              <a:t> </a:t>
            </a:r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Canónica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38150" y="1638301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(x-(H-c)) + (y-K) +   (x-(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H+c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) + (y-K) =    ((H-c)-(H-a)) + (K-K) +   ((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H+c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) - (H-a))+ (K-K)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28625" y="2038350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(x-H)+c)) + (y-K) +   (x-H)-c) + (y-K)  =   (H-c-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H+a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) +   ((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H+c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) –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H+a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38150" y="2438400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% =   (H-c-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H+a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) +   (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H+c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H+a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)  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438150" y="2794000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% =     (a-c) +   (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a+c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438150" y="3105150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% = 2a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482600" y="1638300"/>
            <a:ext cx="7689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√                   √                    √                         √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1286809" y="2038350"/>
            <a:ext cx="644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√                    √                   √             √</a:t>
            </a:r>
            <a:endParaRPr lang="es-ES" dirty="0"/>
          </a:p>
        </p:txBody>
      </p:sp>
      <p:sp>
        <p:nvSpPr>
          <p:cNvPr id="23" name="22 CuadroTexto"/>
          <p:cNvSpPr txBox="1"/>
          <p:nvPr/>
        </p:nvSpPr>
        <p:spPr>
          <a:xfrm>
            <a:off x="1860550" y="2438400"/>
            <a:ext cx="644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                   √             √             </a:t>
            </a:r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2882900" y="27940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              √       √             </a:t>
            </a:r>
            <a:endParaRPr lang="es-ES" dirty="0"/>
          </a:p>
        </p:txBody>
      </p:sp>
      <p:cxnSp>
        <p:nvCxnSpPr>
          <p:cNvPr id="44" name="43 Conector recto"/>
          <p:cNvCxnSpPr/>
          <p:nvPr/>
        </p:nvCxnSpPr>
        <p:spPr>
          <a:xfrm>
            <a:off x="763621" y="1687749"/>
            <a:ext cx="1428111" cy="37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 rot="5400000" flipH="1" flipV="1">
            <a:off x="2155688" y="1723711"/>
            <a:ext cx="78377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"/>
          <p:cNvCxnSpPr/>
          <p:nvPr/>
        </p:nvCxnSpPr>
        <p:spPr>
          <a:xfrm>
            <a:off x="2490254" y="1683484"/>
            <a:ext cx="1483495" cy="426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"/>
          <p:cNvCxnSpPr/>
          <p:nvPr/>
        </p:nvCxnSpPr>
        <p:spPr>
          <a:xfrm rot="5400000" flipH="1" flipV="1">
            <a:off x="3924663" y="1735910"/>
            <a:ext cx="95794" cy="29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"/>
          <p:cNvCxnSpPr/>
          <p:nvPr/>
        </p:nvCxnSpPr>
        <p:spPr>
          <a:xfrm rot="5400000" flipH="1" flipV="1">
            <a:off x="6134273" y="1742693"/>
            <a:ext cx="127112" cy="40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recto"/>
          <p:cNvCxnSpPr/>
          <p:nvPr/>
        </p:nvCxnSpPr>
        <p:spPr>
          <a:xfrm flipV="1">
            <a:off x="4289069" y="1681184"/>
            <a:ext cx="1910809" cy="1230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"/>
          <p:cNvCxnSpPr/>
          <p:nvPr/>
        </p:nvCxnSpPr>
        <p:spPr>
          <a:xfrm flipV="1">
            <a:off x="6511512" y="1672983"/>
            <a:ext cx="1964115" cy="1640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Conector recto"/>
          <p:cNvCxnSpPr/>
          <p:nvPr/>
        </p:nvCxnSpPr>
        <p:spPr>
          <a:xfrm rot="5400000">
            <a:off x="8414498" y="1745579"/>
            <a:ext cx="132049" cy="15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CuadroTexto"/>
          <p:cNvSpPr txBox="1"/>
          <p:nvPr/>
        </p:nvSpPr>
        <p:spPr>
          <a:xfrm>
            <a:off x="1335080" y="1630282"/>
            <a:ext cx="74546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2                      2                                    2                     2                                                    2                      2                                                       2                     2                                                 </a:t>
            </a:r>
            <a:endParaRPr lang="es-ES" sz="800" dirty="0"/>
          </a:p>
        </p:txBody>
      </p:sp>
      <p:sp>
        <p:nvSpPr>
          <p:cNvPr id="72" name="71 CuadroTexto"/>
          <p:cNvSpPr txBox="1"/>
          <p:nvPr/>
        </p:nvSpPr>
        <p:spPr>
          <a:xfrm>
            <a:off x="2190314" y="2044035"/>
            <a:ext cx="57265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2                      2                                  2                     2                                            2                                                      2                                                 </a:t>
            </a:r>
            <a:endParaRPr lang="es-ES" sz="800" dirty="0"/>
          </a:p>
        </p:txBody>
      </p:sp>
      <p:cxnSp>
        <p:nvCxnSpPr>
          <p:cNvPr id="73" name="72 Conector recto"/>
          <p:cNvCxnSpPr/>
          <p:nvPr/>
        </p:nvCxnSpPr>
        <p:spPr>
          <a:xfrm>
            <a:off x="1595136" y="2086128"/>
            <a:ext cx="1554464" cy="469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3407895" y="2096822"/>
            <a:ext cx="1367787" cy="933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"/>
          <p:cNvCxnSpPr/>
          <p:nvPr/>
        </p:nvCxnSpPr>
        <p:spPr>
          <a:xfrm flipV="1">
            <a:off x="5163836" y="2096170"/>
            <a:ext cx="942859" cy="751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Conector recto"/>
          <p:cNvCxnSpPr/>
          <p:nvPr/>
        </p:nvCxnSpPr>
        <p:spPr>
          <a:xfrm flipV="1">
            <a:off x="6362316" y="2093153"/>
            <a:ext cx="1312577" cy="9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recto"/>
          <p:cNvCxnSpPr/>
          <p:nvPr/>
        </p:nvCxnSpPr>
        <p:spPr>
          <a:xfrm rot="5400000" flipH="1" flipV="1">
            <a:off x="3083599" y="2151766"/>
            <a:ext cx="127112" cy="40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Conector recto"/>
          <p:cNvCxnSpPr/>
          <p:nvPr/>
        </p:nvCxnSpPr>
        <p:spPr>
          <a:xfrm rot="5400000" flipH="1" flipV="1">
            <a:off x="4707716" y="2169469"/>
            <a:ext cx="127112" cy="40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recto"/>
          <p:cNvCxnSpPr/>
          <p:nvPr/>
        </p:nvCxnSpPr>
        <p:spPr>
          <a:xfrm rot="5400000" flipH="1" flipV="1">
            <a:off x="6048714" y="2159787"/>
            <a:ext cx="127112" cy="40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Conector recto"/>
          <p:cNvCxnSpPr/>
          <p:nvPr/>
        </p:nvCxnSpPr>
        <p:spPr>
          <a:xfrm rot="5400000" flipH="1" flipV="1">
            <a:off x="7610335" y="2157113"/>
            <a:ext cx="127112" cy="40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Conector recto"/>
          <p:cNvCxnSpPr/>
          <p:nvPr/>
        </p:nvCxnSpPr>
        <p:spPr>
          <a:xfrm flipV="1">
            <a:off x="3660382" y="2490107"/>
            <a:ext cx="976947" cy="65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Conector recto"/>
          <p:cNvCxnSpPr/>
          <p:nvPr/>
        </p:nvCxnSpPr>
        <p:spPr>
          <a:xfrm rot="5400000" flipH="1" flipV="1">
            <a:off x="4579348" y="2553726"/>
            <a:ext cx="127112" cy="40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92 Conector recto"/>
          <p:cNvCxnSpPr/>
          <p:nvPr/>
        </p:nvCxnSpPr>
        <p:spPr>
          <a:xfrm>
            <a:off x="4919838" y="2502265"/>
            <a:ext cx="1174031" cy="753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recto"/>
          <p:cNvCxnSpPr/>
          <p:nvPr/>
        </p:nvCxnSpPr>
        <p:spPr>
          <a:xfrm rot="16200000" flipV="1">
            <a:off x="6034725" y="2568954"/>
            <a:ext cx="127884" cy="31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100 CuadroTexto"/>
          <p:cNvSpPr txBox="1"/>
          <p:nvPr/>
        </p:nvSpPr>
        <p:spPr>
          <a:xfrm>
            <a:off x="4428006" y="2460979"/>
            <a:ext cx="194059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2                                                   2                                                 </a:t>
            </a:r>
            <a:endParaRPr lang="es-ES" sz="800" dirty="0"/>
          </a:p>
        </p:txBody>
      </p:sp>
      <p:sp>
        <p:nvSpPr>
          <p:cNvPr id="102" name="101 CuadroTexto"/>
          <p:cNvSpPr txBox="1"/>
          <p:nvPr/>
        </p:nvSpPr>
        <p:spPr>
          <a:xfrm>
            <a:off x="4595350" y="2814662"/>
            <a:ext cx="12188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2                           2                                                 </a:t>
            </a:r>
            <a:endParaRPr lang="es-ES" sz="800" dirty="0"/>
          </a:p>
        </p:txBody>
      </p:sp>
      <p:cxnSp>
        <p:nvCxnSpPr>
          <p:cNvPr id="103" name="102 Conector recto"/>
          <p:cNvCxnSpPr/>
          <p:nvPr/>
        </p:nvCxnSpPr>
        <p:spPr>
          <a:xfrm>
            <a:off x="4292986" y="2858824"/>
            <a:ext cx="474546" cy="514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103 Conector recto"/>
          <p:cNvCxnSpPr/>
          <p:nvPr/>
        </p:nvCxnSpPr>
        <p:spPr>
          <a:xfrm rot="5400000" flipH="1" flipV="1">
            <a:off x="4733028" y="2909979"/>
            <a:ext cx="69011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112 Conector recto"/>
          <p:cNvCxnSpPr/>
          <p:nvPr/>
        </p:nvCxnSpPr>
        <p:spPr>
          <a:xfrm>
            <a:off x="5037733" y="2855949"/>
            <a:ext cx="557935" cy="80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113 Conector recto"/>
          <p:cNvCxnSpPr/>
          <p:nvPr/>
        </p:nvCxnSpPr>
        <p:spPr>
          <a:xfrm rot="5400000" flipH="1" flipV="1">
            <a:off x="5541038" y="2901352"/>
            <a:ext cx="92013" cy="575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144 CuadroTexto"/>
          <p:cNvSpPr txBox="1"/>
          <p:nvPr/>
        </p:nvSpPr>
        <p:spPr>
          <a:xfrm>
            <a:off x="427462" y="3433217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     (x-H)+c)) + (y-K) +   (x-H)-c) + (y-K)  = 2a 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6" name="145 CuadroTexto"/>
          <p:cNvSpPr txBox="1"/>
          <p:nvPr/>
        </p:nvSpPr>
        <p:spPr>
          <a:xfrm>
            <a:off x="1298068" y="3907867"/>
            <a:ext cx="644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               √                            √                   </a:t>
            </a:r>
            <a:endParaRPr lang="es-ES" dirty="0"/>
          </a:p>
        </p:txBody>
      </p:sp>
      <p:sp>
        <p:nvSpPr>
          <p:cNvPr id="147" name="146 CuadroTexto"/>
          <p:cNvSpPr txBox="1"/>
          <p:nvPr/>
        </p:nvSpPr>
        <p:spPr>
          <a:xfrm>
            <a:off x="3546946" y="3445882"/>
            <a:ext cx="27700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2                      2                                  2                     2                                                                                </a:t>
            </a:r>
            <a:endParaRPr lang="es-ES" sz="800" dirty="0"/>
          </a:p>
        </p:txBody>
      </p:sp>
      <p:cxnSp>
        <p:nvCxnSpPr>
          <p:cNvPr id="148" name="147 Conector recto"/>
          <p:cNvCxnSpPr/>
          <p:nvPr/>
        </p:nvCxnSpPr>
        <p:spPr>
          <a:xfrm>
            <a:off x="2808520" y="3467035"/>
            <a:ext cx="1616897" cy="908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149 Conector recto"/>
          <p:cNvCxnSpPr/>
          <p:nvPr/>
        </p:nvCxnSpPr>
        <p:spPr>
          <a:xfrm>
            <a:off x="4695815" y="3491691"/>
            <a:ext cx="1411819" cy="536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53 Conector recto"/>
          <p:cNvCxnSpPr/>
          <p:nvPr/>
        </p:nvCxnSpPr>
        <p:spPr>
          <a:xfrm rot="5400000" flipH="1" flipV="1">
            <a:off x="4352823" y="3525693"/>
            <a:ext cx="127112" cy="40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155 Conector recto"/>
          <p:cNvCxnSpPr/>
          <p:nvPr/>
        </p:nvCxnSpPr>
        <p:spPr>
          <a:xfrm rot="5400000" flipH="1" flipV="1">
            <a:off x="6049000" y="3560593"/>
            <a:ext cx="127112" cy="40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164 CuadroTexto"/>
          <p:cNvSpPr txBox="1"/>
          <p:nvPr/>
        </p:nvSpPr>
        <p:spPr>
          <a:xfrm>
            <a:off x="2687359" y="3894925"/>
            <a:ext cx="4648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((x-</a:t>
            </a:r>
            <a:r>
              <a:rPr lang="es-ES" dirty="0" err="1" smtClean="0"/>
              <a:t>H+c</a:t>
            </a:r>
            <a:r>
              <a:rPr lang="es-ES" dirty="0" smtClean="0"/>
              <a:t>) + (y-K) =  2a -  ((x-H)-c) + (y-K)</a:t>
            </a:r>
            <a:endParaRPr lang="es-ES" dirty="0"/>
          </a:p>
        </p:txBody>
      </p:sp>
      <p:sp>
        <p:nvSpPr>
          <p:cNvPr id="166" name="165 CuadroTexto"/>
          <p:cNvSpPr txBox="1"/>
          <p:nvPr/>
        </p:nvSpPr>
        <p:spPr>
          <a:xfrm>
            <a:off x="1324363" y="3409060"/>
            <a:ext cx="644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               √                     √                   </a:t>
            </a:r>
            <a:endParaRPr lang="es-ES" dirty="0"/>
          </a:p>
        </p:txBody>
      </p:sp>
      <p:sp>
        <p:nvSpPr>
          <p:cNvPr id="167" name="166 CuadroTexto"/>
          <p:cNvSpPr txBox="1"/>
          <p:nvPr/>
        </p:nvSpPr>
        <p:spPr>
          <a:xfrm>
            <a:off x="3482963" y="3905409"/>
            <a:ext cx="44255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2                        2                                                          2                        2                                                                                </a:t>
            </a:r>
            <a:endParaRPr lang="es-ES" sz="800" dirty="0"/>
          </a:p>
        </p:txBody>
      </p:sp>
      <p:cxnSp>
        <p:nvCxnSpPr>
          <p:cNvPr id="168" name="167 Conector recto"/>
          <p:cNvCxnSpPr/>
          <p:nvPr/>
        </p:nvCxnSpPr>
        <p:spPr>
          <a:xfrm flipV="1">
            <a:off x="2785499" y="3964727"/>
            <a:ext cx="1625959" cy="1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168 Conector recto"/>
          <p:cNvCxnSpPr/>
          <p:nvPr/>
        </p:nvCxnSpPr>
        <p:spPr>
          <a:xfrm rot="5400000" flipH="1" flipV="1">
            <a:off x="4359109" y="4010100"/>
            <a:ext cx="104701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175 Conector recto"/>
          <p:cNvCxnSpPr/>
          <p:nvPr/>
        </p:nvCxnSpPr>
        <p:spPr>
          <a:xfrm flipV="1">
            <a:off x="5248330" y="3956584"/>
            <a:ext cx="1625959" cy="1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176 Conector recto"/>
          <p:cNvCxnSpPr/>
          <p:nvPr/>
        </p:nvCxnSpPr>
        <p:spPr>
          <a:xfrm rot="5400000" flipH="1" flipV="1">
            <a:off x="6821940" y="4001957"/>
            <a:ext cx="104701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177 CuadroTexto"/>
          <p:cNvSpPr txBox="1"/>
          <p:nvPr/>
        </p:nvSpPr>
        <p:spPr>
          <a:xfrm>
            <a:off x="6924310" y="3932967"/>
            <a:ext cx="642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/ ( )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179" name="178 CuadroTexto"/>
          <p:cNvSpPr txBox="1"/>
          <p:nvPr/>
        </p:nvSpPr>
        <p:spPr>
          <a:xfrm>
            <a:off x="7251082" y="3911224"/>
            <a:ext cx="420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</a:t>
            </a:r>
            <a:r>
              <a:rPr lang="es-ES" sz="800" dirty="0" smtClean="0">
                <a:solidFill>
                  <a:srgbClr val="FF0000"/>
                </a:solidFill>
              </a:rPr>
              <a:t>2</a:t>
            </a:r>
            <a:endParaRPr lang="es-ES" sz="800" dirty="0">
              <a:solidFill>
                <a:srgbClr val="FF0000"/>
              </a:solidFill>
            </a:endParaRPr>
          </a:p>
        </p:txBody>
      </p:sp>
      <p:sp>
        <p:nvSpPr>
          <p:cNvPr id="59" name="58 CuadroTexto"/>
          <p:cNvSpPr txBox="1"/>
          <p:nvPr/>
        </p:nvSpPr>
        <p:spPr>
          <a:xfrm>
            <a:off x="1108824" y="4391862"/>
            <a:ext cx="644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                                                 √    </a:t>
            </a:r>
            <a:endParaRPr lang="es-ES" dirty="0"/>
          </a:p>
        </p:txBody>
      </p:sp>
      <p:sp>
        <p:nvSpPr>
          <p:cNvPr id="62" name="61 CuadroTexto"/>
          <p:cNvSpPr txBox="1"/>
          <p:nvPr/>
        </p:nvSpPr>
        <p:spPr>
          <a:xfrm>
            <a:off x="2498115" y="4378920"/>
            <a:ext cx="5646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((x-</a:t>
            </a:r>
            <a:r>
              <a:rPr lang="es-ES" dirty="0" err="1" smtClean="0"/>
              <a:t>H+c</a:t>
            </a:r>
            <a:r>
              <a:rPr lang="es-ES" dirty="0" smtClean="0"/>
              <a:t>) + </a:t>
            </a:r>
            <a:r>
              <a:rPr lang="es-ES" strike="sngStrike" dirty="0" smtClean="0"/>
              <a:t>(y-K) </a:t>
            </a:r>
            <a:r>
              <a:rPr lang="es-ES" dirty="0" smtClean="0"/>
              <a:t>=  4a -4a   %    +((x-H)-c) + </a:t>
            </a:r>
            <a:r>
              <a:rPr lang="es-ES" strike="sngStrike" dirty="0" smtClean="0"/>
              <a:t>(y-K)</a:t>
            </a:r>
            <a:endParaRPr lang="es-ES" strike="sngStrike" dirty="0"/>
          </a:p>
        </p:txBody>
      </p:sp>
      <p:sp>
        <p:nvSpPr>
          <p:cNvPr id="65" name="64 CuadroTexto"/>
          <p:cNvSpPr txBox="1"/>
          <p:nvPr/>
        </p:nvSpPr>
        <p:spPr>
          <a:xfrm>
            <a:off x="3293719" y="4389404"/>
            <a:ext cx="44255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2                        2                                                                                          2                        2                                                                                </a:t>
            </a:r>
            <a:endParaRPr lang="es-ES" sz="800" dirty="0"/>
          </a:p>
        </p:txBody>
      </p:sp>
      <p:cxnSp>
        <p:nvCxnSpPr>
          <p:cNvPr id="74" name="73 Conector recto"/>
          <p:cNvCxnSpPr/>
          <p:nvPr/>
        </p:nvCxnSpPr>
        <p:spPr>
          <a:xfrm rot="5400000" flipH="1" flipV="1">
            <a:off x="5544975" y="4519052"/>
            <a:ext cx="104701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"/>
          <p:cNvCxnSpPr/>
          <p:nvPr/>
        </p:nvCxnSpPr>
        <p:spPr>
          <a:xfrm>
            <a:off x="5343390" y="4467992"/>
            <a:ext cx="254912" cy="16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106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108" name="107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Marcador de contenido"/>
          <p:cNvSpPr>
            <a:spLocks noGrp="1"/>
          </p:cNvSpPr>
          <p:nvPr>
            <p:ph idx="1"/>
          </p:nvPr>
        </p:nvSpPr>
        <p:spPr>
          <a:xfrm>
            <a:off x="828675" y="1200150"/>
            <a:ext cx="1743075" cy="393700"/>
          </a:xfrm>
        </p:spPr>
        <p:txBody>
          <a:bodyPr/>
          <a:lstStyle/>
          <a:p>
            <a:r>
              <a:rPr lang="es-E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Deducimos</a:t>
            </a:r>
            <a:r>
              <a:rPr lang="es-ES" sz="1300" dirty="0" smtClean="0"/>
              <a:t>:</a:t>
            </a:r>
          </a:p>
          <a:p>
            <a:endParaRPr lang="es-ES" dirty="0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</a:t>
            </a:r>
            <a:r>
              <a:rPr lang="es-ES" noProof="1" smtClean="0"/>
              <a:t> </a:t>
            </a:r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Canónica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38150" y="1638302"/>
            <a:ext cx="8267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((x-H)+c) + 2c(x-H) + c + (y-K) = </a:t>
            </a:r>
            <a:r>
              <a:rPr lang="es-ES" dirty="0" smtClean="0"/>
              <a:t>4a -4a</a:t>
            </a:r>
            <a:r>
              <a:rPr lang="es-ES" dirty="0" smtClean="0">
                <a:latin typeface="Verdana"/>
              </a:rPr>
              <a:t>√</a:t>
            </a:r>
            <a:r>
              <a:rPr lang="es-ES" dirty="0" smtClean="0"/>
              <a:t>% +((x-H)-c) + (y-K) -2c(x-H) + c + (y-K)</a:t>
            </a:r>
          </a:p>
          <a:p>
            <a:pPr algn="ctr"/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610161" y="2058521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4a((x-H)-c) + (y-K) + = 4a - 4c(x-H)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38150" y="2438400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ES" sz="1600" dirty="0" smtClean="0">
                <a:latin typeface="Verdana"/>
                <a:cs typeface="Arial" pitchFamily="34" charset="0"/>
              </a:rPr>
              <a:t>√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% = a – c(x-H)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438150" y="2794000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s-ES" sz="1600" dirty="0" smtClean="0">
                <a:latin typeface="Verdana"/>
                <a:cs typeface="Arial" pitchFamily="34" charset="0"/>
              </a:rPr>
              <a:t>[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((x-H)-c) + (y-K)</a:t>
            </a:r>
            <a:r>
              <a:rPr lang="es-ES" sz="1600" dirty="0" smtClean="0">
                <a:latin typeface="Verdana"/>
                <a:cs typeface="Arial" pitchFamily="34" charset="0"/>
              </a:rPr>
              <a:t>]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= a- 2ac(x-H)+c (x-H)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2882900" y="27940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              </a:t>
            </a:r>
            <a:endParaRPr lang="es-ES" dirty="0"/>
          </a:p>
        </p:txBody>
      </p:sp>
      <p:cxnSp>
        <p:nvCxnSpPr>
          <p:cNvPr id="91" name="90 Conector recto"/>
          <p:cNvCxnSpPr/>
          <p:nvPr/>
        </p:nvCxnSpPr>
        <p:spPr>
          <a:xfrm flipV="1">
            <a:off x="4052885" y="2500009"/>
            <a:ext cx="196635" cy="48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100 CuadroTexto"/>
          <p:cNvSpPr txBox="1"/>
          <p:nvPr/>
        </p:nvSpPr>
        <p:spPr>
          <a:xfrm>
            <a:off x="4489464" y="2410353"/>
            <a:ext cx="194059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2                         2                                                 </a:t>
            </a:r>
            <a:endParaRPr lang="es-ES" sz="800" dirty="0"/>
          </a:p>
        </p:txBody>
      </p:sp>
      <p:sp>
        <p:nvSpPr>
          <p:cNvPr id="145" name="144 CuadroTexto"/>
          <p:cNvSpPr txBox="1"/>
          <p:nvPr/>
        </p:nvSpPr>
        <p:spPr>
          <a:xfrm>
            <a:off x="427462" y="3433217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     a(x-H) – 2ac(x-H) +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ac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+ a(y-K) = a -2ac(x-H) + c(x-H)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7" name="146 CuadroTexto"/>
          <p:cNvSpPr txBox="1"/>
          <p:nvPr/>
        </p:nvSpPr>
        <p:spPr>
          <a:xfrm>
            <a:off x="2188715" y="3413798"/>
            <a:ext cx="52762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2                              2                             2  2          2              2          4          2                             2              2  </a:t>
            </a:r>
            <a:endParaRPr lang="es-ES" sz="800" dirty="0"/>
          </a:p>
        </p:txBody>
      </p:sp>
      <p:sp>
        <p:nvSpPr>
          <p:cNvPr id="165" name="164 CuadroTexto"/>
          <p:cNvSpPr txBox="1"/>
          <p:nvPr/>
        </p:nvSpPr>
        <p:spPr>
          <a:xfrm>
            <a:off x="2687359" y="3894925"/>
            <a:ext cx="4648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a(x-H)- c(x-H) + a(y-K) + </a:t>
            </a:r>
            <a:r>
              <a:rPr lang="es-ES" dirty="0" err="1" smtClean="0"/>
              <a:t>ac</a:t>
            </a:r>
            <a:r>
              <a:rPr lang="es-ES" dirty="0" smtClean="0"/>
              <a:t> – a = 0</a:t>
            </a:r>
            <a:endParaRPr lang="es-ES" dirty="0"/>
          </a:p>
        </p:txBody>
      </p:sp>
      <p:sp>
        <p:nvSpPr>
          <p:cNvPr id="166" name="165 CuadroTexto"/>
          <p:cNvSpPr txBox="1"/>
          <p:nvPr/>
        </p:nvSpPr>
        <p:spPr>
          <a:xfrm>
            <a:off x="1324363" y="3409060"/>
            <a:ext cx="644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                               </a:t>
            </a:r>
            <a:endParaRPr lang="es-ES" dirty="0"/>
          </a:p>
        </p:txBody>
      </p:sp>
      <p:sp>
        <p:nvSpPr>
          <p:cNvPr id="167" name="166 CuadroTexto"/>
          <p:cNvSpPr txBox="1"/>
          <p:nvPr/>
        </p:nvSpPr>
        <p:spPr>
          <a:xfrm>
            <a:off x="2605994" y="3884018"/>
            <a:ext cx="44255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2                2       2               2            2              2            2   2           4                             </a:t>
            </a:r>
            <a:endParaRPr lang="es-ES" sz="800" dirty="0"/>
          </a:p>
        </p:txBody>
      </p:sp>
      <p:sp>
        <p:nvSpPr>
          <p:cNvPr id="178" name="177 CuadroTexto"/>
          <p:cNvSpPr txBox="1"/>
          <p:nvPr/>
        </p:nvSpPr>
        <p:spPr>
          <a:xfrm>
            <a:off x="5403938" y="2437996"/>
            <a:ext cx="642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/ ( )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179" name="178 CuadroTexto"/>
          <p:cNvSpPr txBox="1"/>
          <p:nvPr/>
        </p:nvSpPr>
        <p:spPr>
          <a:xfrm>
            <a:off x="5730710" y="2416253"/>
            <a:ext cx="420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</a:t>
            </a:r>
            <a:r>
              <a:rPr lang="es-ES" sz="800" dirty="0" smtClean="0">
                <a:solidFill>
                  <a:srgbClr val="FF0000"/>
                </a:solidFill>
              </a:rPr>
              <a:t>2</a:t>
            </a:r>
            <a:endParaRPr lang="es-ES" sz="800" dirty="0">
              <a:solidFill>
                <a:srgbClr val="FF0000"/>
              </a:solidFill>
            </a:endParaRPr>
          </a:p>
        </p:txBody>
      </p:sp>
      <p:sp>
        <p:nvSpPr>
          <p:cNvPr id="62" name="61 CuadroTexto"/>
          <p:cNvSpPr txBox="1"/>
          <p:nvPr/>
        </p:nvSpPr>
        <p:spPr>
          <a:xfrm>
            <a:off x="2498115" y="4378920"/>
            <a:ext cx="5646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(x-H) (a – c) + a(y-K) + a(c – a) = 0  </a:t>
            </a:r>
            <a:endParaRPr lang="es-ES" dirty="0"/>
          </a:p>
        </p:txBody>
      </p:sp>
      <p:sp>
        <p:nvSpPr>
          <p:cNvPr id="65" name="64 CuadroTexto"/>
          <p:cNvSpPr txBox="1"/>
          <p:nvPr/>
        </p:nvSpPr>
        <p:spPr>
          <a:xfrm>
            <a:off x="2917202" y="4357830"/>
            <a:ext cx="44255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2                       2            2               2           2     2           2                                                    </a:t>
            </a:r>
            <a:endParaRPr lang="es-ES" sz="800" dirty="0"/>
          </a:p>
        </p:txBody>
      </p:sp>
      <p:cxnSp>
        <p:nvCxnSpPr>
          <p:cNvPr id="66" name="65 Conector recto"/>
          <p:cNvCxnSpPr/>
          <p:nvPr/>
        </p:nvCxnSpPr>
        <p:spPr>
          <a:xfrm rot="5400000" flipH="1" flipV="1">
            <a:off x="4600203" y="1769956"/>
            <a:ext cx="119948" cy="62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"/>
          <p:cNvCxnSpPr/>
          <p:nvPr/>
        </p:nvCxnSpPr>
        <p:spPr>
          <a:xfrm>
            <a:off x="4445485" y="1701743"/>
            <a:ext cx="214104" cy="446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85 CuadroTexto"/>
          <p:cNvSpPr txBox="1"/>
          <p:nvPr/>
        </p:nvSpPr>
        <p:spPr>
          <a:xfrm>
            <a:off x="583660" y="1605064"/>
            <a:ext cx="80836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2                                                    2                                      2                                                     2                                  2                                           2                       2                                                                               </a:t>
            </a:r>
            <a:endParaRPr lang="es-ES" sz="800" dirty="0"/>
          </a:p>
        </p:txBody>
      </p:sp>
      <p:sp>
        <p:nvSpPr>
          <p:cNvPr id="88" name="87 CuadroTexto"/>
          <p:cNvSpPr txBox="1"/>
          <p:nvPr/>
        </p:nvSpPr>
        <p:spPr>
          <a:xfrm>
            <a:off x="1750599" y="2033127"/>
            <a:ext cx="66813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  2                      2                    2                                                                            </a:t>
            </a:r>
            <a:endParaRPr lang="es-ES" sz="800" dirty="0"/>
          </a:p>
        </p:txBody>
      </p:sp>
      <p:cxnSp>
        <p:nvCxnSpPr>
          <p:cNvPr id="96" name="95 Conector recto"/>
          <p:cNvCxnSpPr/>
          <p:nvPr/>
        </p:nvCxnSpPr>
        <p:spPr>
          <a:xfrm rot="5400000">
            <a:off x="4211058" y="2541246"/>
            <a:ext cx="78537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98 CuadroTexto"/>
          <p:cNvSpPr txBox="1"/>
          <p:nvPr/>
        </p:nvSpPr>
        <p:spPr>
          <a:xfrm>
            <a:off x="1338855" y="2748719"/>
            <a:ext cx="66813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2                              2                    2              4          2                          2               2                                                                            </a:t>
            </a:r>
            <a:endParaRPr lang="es-ES" sz="800" dirty="0"/>
          </a:p>
        </p:txBody>
      </p:sp>
      <p:sp>
        <p:nvSpPr>
          <p:cNvPr id="106" name="105 CuadroTexto"/>
          <p:cNvSpPr txBox="1"/>
          <p:nvPr/>
        </p:nvSpPr>
        <p:spPr>
          <a:xfrm>
            <a:off x="436212" y="3062751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s-ES" sz="1600" dirty="0" smtClean="0">
                <a:latin typeface="Verdana"/>
                <a:cs typeface="Arial" pitchFamily="34" charset="0"/>
              </a:rPr>
              <a:t>[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((x-H)-2c(x-H) + c +(y-K)</a:t>
            </a:r>
            <a:r>
              <a:rPr lang="es-ES" sz="1600" dirty="0" smtClean="0">
                <a:latin typeface="Verdana"/>
                <a:cs typeface="Arial" pitchFamily="34" charset="0"/>
              </a:rPr>
              <a:t>]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= a- 2ac(x-H)+ c(x-H)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107 CuadroTexto"/>
          <p:cNvSpPr txBox="1"/>
          <p:nvPr/>
        </p:nvSpPr>
        <p:spPr>
          <a:xfrm>
            <a:off x="951171" y="3034803"/>
            <a:ext cx="66813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2                     2                                    2                  2              4          2                           2               2                                                                            </a:t>
            </a:r>
            <a:endParaRPr lang="es-ES" sz="800" dirty="0"/>
          </a:p>
        </p:txBody>
      </p:sp>
      <p:sp>
        <p:nvSpPr>
          <p:cNvPr id="111" name="110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112" name="111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3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3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3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3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3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3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3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3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3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3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3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3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3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01" grpId="0"/>
      <p:bldP spid="145" grpId="0"/>
      <p:bldP spid="147" grpId="0"/>
      <p:bldP spid="165" grpId="0"/>
      <p:bldP spid="167" grpId="0"/>
      <p:bldP spid="178" grpId="0"/>
      <p:bldP spid="179" grpId="0"/>
      <p:bldP spid="62" grpId="0"/>
      <p:bldP spid="65" grpId="0"/>
      <p:bldP spid="86" grpId="0"/>
      <p:bldP spid="88" grpId="0"/>
      <p:bldP spid="99" grpId="0"/>
      <p:bldP spid="106" grpId="0"/>
      <p:bldP spid="10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Marcador de contenido"/>
          <p:cNvSpPr>
            <a:spLocks noGrp="1"/>
          </p:cNvSpPr>
          <p:nvPr>
            <p:ph idx="1"/>
          </p:nvPr>
        </p:nvSpPr>
        <p:spPr>
          <a:xfrm>
            <a:off x="828675" y="1200150"/>
            <a:ext cx="1743075" cy="393700"/>
          </a:xfrm>
        </p:spPr>
        <p:txBody>
          <a:bodyPr/>
          <a:lstStyle/>
          <a:p>
            <a:r>
              <a:rPr lang="es-E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Deducimos</a:t>
            </a:r>
            <a:r>
              <a:rPr lang="es-ES" sz="1300" dirty="0" smtClean="0"/>
              <a:t>:</a:t>
            </a:r>
          </a:p>
          <a:p>
            <a:endParaRPr lang="es-ES" dirty="0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</a:t>
            </a:r>
            <a:r>
              <a:rPr lang="es-ES" noProof="1" smtClean="0"/>
              <a:t> </a:t>
            </a:r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Canónica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38150" y="1638302"/>
            <a:ext cx="8267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s-ES" sz="1600" strike="sngStrike" dirty="0" smtClean="0">
                <a:latin typeface="Arial" pitchFamily="34" charset="0"/>
                <a:cs typeface="Arial" pitchFamily="34" charset="0"/>
              </a:rPr>
              <a:t>(x-H)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+c) + 2c</a:t>
            </a:r>
            <a:r>
              <a:rPr lang="es-ES" sz="1600" strike="sngStrike" dirty="0" smtClean="0">
                <a:latin typeface="Arial" pitchFamily="34" charset="0"/>
                <a:cs typeface="Arial" pitchFamily="34" charset="0"/>
              </a:rPr>
              <a:t>(x-H)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+ c + </a:t>
            </a:r>
            <a:r>
              <a:rPr lang="es-ES" sz="1600" strike="sngStrike" dirty="0" smtClean="0">
                <a:latin typeface="Arial" pitchFamily="34" charset="0"/>
                <a:cs typeface="Arial" pitchFamily="34" charset="0"/>
              </a:rPr>
              <a:t>(y-K)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s-ES" dirty="0" smtClean="0"/>
              <a:t>4a -4a</a:t>
            </a:r>
            <a:r>
              <a:rPr lang="es-ES" dirty="0" smtClean="0">
                <a:latin typeface="Verdana"/>
              </a:rPr>
              <a:t>√</a:t>
            </a:r>
            <a:r>
              <a:rPr lang="es-ES" dirty="0" smtClean="0"/>
              <a:t>% +(</a:t>
            </a:r>
            <a:r>
              <a:rPr lang="es-ES" strike="sngStrike" dirty="0" smtClean="0"/>
              <a:t>(x-H)</a:t>
            </a:r>
            <a:r>
              <a:rPr lang="es-ES" dirty="0" smtClean="0"/>
              <a:t>-c) + (y-K) -2c</a:t>
            </a:r>
            <a:r>
              <a:rPr lang="es-ES" strike="sngStrike" dirty="0" smtClean="0"/>
              <a:t>(x-H)</a:t>
            </a:r>
            <a:r>
              <a:rPr lang="es-ES" dirty="0" smtClean="0"/>
              <a:t> + c + (y-K)</a:t>
            </a:r>
          </a:p>
          <a:p>
            <a:pPr algn="ctr"/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610161" y="2058521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4a((x-H)-c) + (y-K) + = 4a - 4c(x-H)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38150" y="2438400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ES" sz="1600" dirty="0" smtClean="0">
                <a:latin typeface="Verdana"/>
                <a:cs typeface="Arial" pitchFamily="34" charset="0"/>
              </a:rPr>
              <a:t>√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% = a – c(x-H)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438150" y="2794000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s-ES" sz="1600" dirty="0" smtClean="0">
                <a:latin typeface="Verdana"/>
                <a:cs typeface="Arial" pitchFamily="34" charset="0"/>
              </a:rPr>
              <a:t>[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((x-H)-c) + (y-K)</a:t>
            </a:r>
            <a:r>
              <a:rPr lang="es-ES" sz="1600" dirty="0" smtClean="0">
                <a:latin typeface="Verdana"/>
                <a:cs typeface="Arial" pitchFamily="34" charset="0"/>
              </a:rPr>
              <a:t>]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= a- 2ac(x-H)+c (x-H)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2882900" y="27940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              </a:t>
            </a:r>
            <a:endParaRPr lang="es-ES" dirty="0"/>
          </a:p>
        </p:txBody>
      </p:sp>
      <p:cxnSp>
        <p:nvCxnSpPr>
          <p:cNvPr id="91" name="90 Conector recto"/>
          <p:cNvCxnSpPr/>
          <p:nvPr/>
        </p:nvCxnSpPr>
        <p:spPr>
          <a:xfrm flipV="1">
            <a:off x="4052885" y="2500009"/>
            <a:ext cx="196635" cy="48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100 CuadroTexto"/>
          <p:cNvSpPr txBox="1"/>
          <p:nvPr/>
        </p:nvSpPr>
        <p:spPr>
          <a:xfrm>
            <a:off x="4489464" y="2410353"/>
            <a:ext cx="194059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2                         2                                                 </a:t>
            </a:r>
            <a:endParaRPr lang="es-ES" sz="800" dirty="0"/>
          </a:p>
        </p:txBody>
      </p:sp>
      <p:sp>
        <p:nvSpPr>
          <p:cNvPr id="145" name="144 CuadroTexto"/>
          <p:cNvSpPr txBox="1"/>
          <p:nvPr/>
        </p:nvSpPr>
        <p:spPr>
          <a:xfrm>
            <a:off x="427462" y="3433217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     a(x-H) – 2ac(x-H) +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ac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+ a(y-K) = a -2ac(x-H) + c(x-H)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7" name="146 CuadroTexto"/>
          <p:cNvSpPr txBox="1"/>
          <p:nvPr/>
        </p:nvSpPr>
        <p:spPr>
          <a:xfrm>
            <a:off x="2188715" y="3413798"/>
            <a:ext cx="52762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2                              2                             2  2          2              2          4          2                             2              2  </a:t>
            </a:r>
            <a:endParaRPr lang="es-ES" sz="800" dirty="0"/>
          </a:p>
        </p:txBody>
      </p:sp>
      <p:sp>
        <p:nvSpPr>
          <p:cNvPr id="165" name="164 CuadroTexto"/>
          <p:cNvSpPr txBox="1"/>
          <p:nvPr/>
        </p:nvSpPr>
        <p:spPr>
          <a:xfrm>
            <a:off x="2687359" y="3894925"/>
            <a:ext cx="4648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a(x-H)- c(x-H) + a(y-K) + </a:t>
            </a:r>
            <a:r>
              <a:rPr lang="es-ES" dirty="0" err="1" smtClean="0"/>
              <a:t>ac</a:t>
            </a:r>
            <a:r>
              <a:rPr lang="es-ES" dirty="0" smtClean="0"/>
              <a:t> – a = 0</a:t>
            </a:r>
            <a:endParaRPr lang="es-ES" dirty="0"/>
          </a:p>
        </p:txBody>
      </p:sp>
      <p:sp>
        <p:nvSpPr>
          <p:cNvPr id="166" name="165 CuadroTexto"/>
          <p:cNvSpPr txBox="1"/>
          <p:nvPr/>
        </p:nvSpPr>
        <p:spPr>
          <a:xfrm>
            <a:off x="1324363" y="3409060"/>
            <a:ext cx="644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                               </a:t>
            </a:r>
            <a:endParaRPr lang="es-ES" dirty="0"/>
          </a:p>
        </p:txBody>
      </p:sp>
      <p:sp>
        <p:nvSpPr>
          <p:cNvPr id="167" name="166 CuadroTexto"/>
          <p:cNvSpPr txBox="1"/>
          <p:nvPr/>
        </p:nvSpPr>
        <p:spPr>
          <a:xfrm>
            <a:off x="2605994" y="3884018"/>
            <a:ext cx="44255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2                2       2               2            2              2            2   2           4                             </a:t>
            </a:r>
            <a:endParaRPr lang="es-ES" sz="800" dirty="0"/>
          </a:p>
        </p:txBody>
      </p:sp>
      <p:sp>
        <p:nvSpPr>
          <p:cNvPr id="178" name="177 CuadroTexto"/>
          <p:cNvSpPr txBox="1"/>
          <p:nvPr/>
        </p:nvSpPr>
        <p:spPr>
          <a:xfrm>
            <a:off x="5403938" y="2437996"/>
            <a:ext cx="642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/ ( )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179" name="178 CuadroTexto"/>
          <p:cNvSpPr txBox="1"/>
          <p:nvPr/>
        </p:nvSpPr>
        <p:spPr>
          <a:xfrm>
            <a:off x="5730710" y="2416253"/>
            <a:ext cx="420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</a:t>
            </a:r>
            <a:r>
              <a:rPr lang="es-ES" sz="800" dirty="0" smtClean="0">
                <a:solidFill>
                  <a:srgbClr val="FF0000"/>
                </a:solidFill>
              </a:rPr>
              <a:t>2</a:t>
            </a:r>
            <a:endParaRPr lang="es-ES" sz="800" dirty="0">
              <a:solidFill>
                <a:srgbClr val="FF0000"/>
              </a:solidFill>
            </a:endParaRPr>
          </a:p>
        </p:txBody>
      </p:sp>
      <p:sp>
        <p:nvSpPr>
          <p:cNvPr id="62" name="61 CuadroTexto"/>
          <p:cNvSpPr txBox="1"/>
          <p:nvPr/>
        </p:nvSpPr>
        <p:spPr>
          <a:xfrm>
            <a:off x="2498115" y="4378920"/>
            <a:ext cx="5646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(x-H) (a – c) + a(y-K) + a(c – a) = 0  </a:t>
            </a:r>
            <a:endParaRPr lang="es-ES" dirty="0"/>
          </a:p>
        </p:txBody>
      </p:sp>
      <p:sp>
        <p:nvSpPr>
          <p:cNvPr id="65" name="64 CuadroTexto"/>
          <p:cNvSpPr txBox="1"/>
          <p:nvPr/>
        </p:nvSpPr>
        <p:spPr>
          <a:xfrm>
            <a:off x="2917202" y="4357830"/>
            <a:ext cx="44255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2                       2            2               2           2     2           2                                                    </a:t>
            </a:r>
            <a:endParaRPr lang="es-ES" sz="800" dirty="0"/>
          </a:p>
        </p:txBody>
      </p:sp>
      <p:cxnSp>
        <p:nvCxnSpPr>
          <p:cNvPr id="66" name="65 Conector recto"/>
          <p:cNvCxnSpPr/>
          <p:nvPr/>
        </p:nvCxnSpPr>
        <p:spPr>
          <a:xfrm rot="5400000" flipH="1" flipV="1">
            <a:off x="4600203" y="1769956"/>
            <a:ext cx="119948" cy="62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"/>
          <p:cNvCxnSpPr/>
          <p:nvPr/>
        </p:nvCxnSpPr>
        <p:spPr>
          <a:xfrm>
            <a:off x="4445485" y="1701743"/>
            <a:ext cx="214104" cy="446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85 CuadroTexto"/>
          <p:cNvSpPr txBox="1"/>
          <p:nvPr/>
        </p:nvSpPr>
        <p:spPr>
          <a:xfrm>
            <a:off x="583660" y="1605064"/>
            <a:ext cx="80836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2                                                    2                                      2                                                     2                                  2                                           2                       2                                                                               </a:t>
            </a:r>
            <a:endParaRPr lang="es-ES" sz="800" dirty="0"/>
          </a:p>
        </p:txBody>
      </p:sp>
      <p:sp>
        <p:nvSpPr>
          <p:cNvPr id="88" name="87 CuadroTexto"/>
          <p:cNvSpPr txBox="1"/>
          <p:nvPr/>
        </p:nvSpPr>
        <p:spPr>
          <a:xfrm>
            <a:off x="1750599" y="2033127"/>
            <a:ext cx="66813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  2                      2                    2                                                                            </a:t>
            </a:r>
            <a:endParaRPr lang="es-ES" sz="800" dirty="0"/>
          </a:p>
        </p:txBody>
      </p:sp>
      <p:cxnSp>
        <p:nvCxnSpPr>
          <p:cNvPr id="96" name="95 Conector recto"/>
          <p:cNvCxnSpPr/>
          <p:nvPr/>
        </p:nvCxnSpPr>
        <p:spPr>
          <a:xfrm rot="5400000">
            <a:off x="4211058" y="2541246"/>
            <a:ext cx="78537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98 CuadroTexto"/>
          <p:cNvSpPr txBox="1"/>
          <p:nvPr/>
        </p:nvSpPr>
        <p:spPr>
          <a:xfrm>
            <a:off x="1338855" y="2748719"/>
            <a:ext cx="66813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2                              2                    2              4          2                          2               2                                                                            </a:t>
            </a:r>
            <a:endParaRPr lang="es-ES" sz="800" dirty="0"/>
          </a:p>
        </p:txBody>
      </p:sp>
      <p:sp>
        <p:nvSpPr>
          <p:cNvPr id="106" name="105 CuadroTexto"/>
          <p:cNvSpPr txBox="1"/>
          <p:nvPr/>
        </p:nvSpPr>
        <p:spPr>
          <a:xfrm>
            <a:off x="436212" y="3062751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s-ES" sz="1600" dirty="0" smtClean="0">
                <a:latin typeface="Verdana"/>
                <a:cs typeface="Arial" pitchFamily="34" charset="0"/>
              </a:rPr>
              <a:t>[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((x-H)-2c(x-H) + c +(y-K)</a:t>
            </a:r>
            <a:r>
              <a:rPr lang="es-ES" sz="1600" dirty="0" smtClean="0">
                <a:latin typeface="Verdana"/>
                <a:cs typeface="Arial" pitchFamily="34" charset="0"/>
              </a:rPr>
              <a:t>]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= a- 2ac(x-H)+ c(x-H)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107 CuadroTexto"/>
          <p:cNvSpPr txBox="1"/>
          <p:nvPr/>
        </p:nvSpPr>
        <p:spPr>
          <a:xfrm>
            <a:off x="951171" y="3034803"/>
            <a:ext cx="66813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2                     2                                    2                  2              4          2                           2               2                                                                            </a:t>
            </a:r>
            <a:endParaRPr lang="es-ES" sz="800" dirty="0"/>
          </a:p>
        </p:txBody>
      </p:sp>
      <p:sp>
        <p:nvSpPr>
          <p:cNvPr id="111" name="110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112" name="111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Marcador de contenido"/>
          <p:cNvSpPr>
            <a:spLocks noGrp="1"/>
          </p:cNvSpPr>
          <p:nvPr>
            <p:ph idx="1"/>
          </p:nvPr>
        </p:nvSpPr>
        <p:spPr>
          <a:xfrm>
            <a:off x="828675" y="1200150"/>
            <a:ext cx="1743075" cy="393700"/>
          </a:xfrm>
        </p:spPr>
        <p:txBody>
          <a:bodyPr/>
          <a:lstStyle/>
          <a:p>
            <a:r>
              <a:rPr lang="es-E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Deducimos</a:t>
            </a:r>
            <a:r>
              <a:rPr lang="es-ES" sz="1300" dirty="0" smtClean="0"/>
              <a:t>:</a:t>
            </a:r>
          </a:p>
          <a:p>
            <a:endParaRPr lang="es-ES" dirty="0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</a:t>
            </a:r>
            <a:r>
              <a:rPr lang="es-ES" noProof="1" smtClean="0"/>
              <a:t> </a:t>
            </a:r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Canónica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38150" y="1638301"/>
            <a:ext cx="826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(a – c) </a:t>
            </a:r>
            <a:r>
              <a:rPr lang="es-ES" dirty="0" smtClean="0">
                <a:latin typeface="Verdana"/>
                <a:cs typeface="Arial" pitchFamily="34" charset="0"/>
              </a:rPr>
              <a:t>[(x-h) - a] + a (y-K) = 0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85 CuadroTexto"/>
          <p:cNvSpPr txBox="1"/>
          <p:nvPr/>
        </p:nvSpPr>
        <p:spPr>
          <a:xfrm>
            <a:off x="1715512" y="1605064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2                        2          2                    2                     2</a:t>
            </a:r>
            <a:endParaRPr lang="es-ES" sz="8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2330506" y="2144389"/>
            <a:ext cx="4499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rgbClr val="FF0000"/>
                </a:solidFill>
              </a:rPr>
              <a:t>IMPORTANTE: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3714246" y="2548991"/>
            <a:ext cx="1699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PF + P’F’ = 2a</a:t>
            </a:r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1853075" y="3163986"/>
            <a:ext cx="5840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√</a:t>
            </a:r>
            <a:r>
              <a:rPr lang="es-ES" dirty="0" smtClean="0"/>
              <a:t>(H-(H-c)) + (</a:t>
            </a:r>
            <a:r>
              <a:rPr lang="es-ES" dirty="0" err="1" smtClean="0"/>
              <a:t>K+b</a:t>
            </a:r>
            <a:r>
              <a:rPr lang="es-ES" dirty="0" smtClean="0"/>
              <a:t>-K) + </a:t>
            </a:r>
            <a:r>
              <a:rPr lang="es-ES" dirty="0" smtClean="0">
                <a:latin typeface="Verdana"/>
              </a:rPr>
              <a:t>√</a:t>
            </a:r>
            <a:r>
              <a:rPr lang="es-ES" dirty="0" smtClean="0"/>
              <a:t>(H-(</a:t>
            </a:r>
            <a:r>
              <a:rPr lang="es-ES" dirty="0" err="1" smtClean="0"/>
              <a:t>H+c</a:t>
            </a:r>
            <a:r>
              <a:rPr lang="es-ES" dirty="0" smtClean="0"/>
              <a:t>)) + (</a:t>
            </a:r>
            <a:r>
              <a:rPr lang="es-ES" dirty="0" err="1" smtClean="0"/>
              <a:t>K+b</a:t>
            </a:r>
            <a:r>
              <a:rPr lang="es-ES" dirty="0" smtClean="0"/>
              <a:t>-K)  = 2a</a:t>
            </a:r>
            <a:endParaRPr lang="es-ES" dirty="0"/>
          </a:p>
        </p:txBody>
      </p:sp>
      <p:cxnSp>
        <p:nvCxnSpPr>
          <p:cNvPr id="31" name="30 Conector recto"/>
          <p:cNvCxnSpPr/>
          <p:nvPr/>
        </p:nvCxnSpPr>
        <p:spPr>
          <a:xfrm>
            <a:off x="2114990" y="3233327"/>
            <a:ext cx="1979580" cy="1157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 rot="5400000" flipH="1" flipV="1">
            <a:off x="4061981" y="3278710"/>
            <a:ext cx="78377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>
            <a:off x="4514644" y="3225578"/>
            <a:ext cx="2051471" cy="1356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 rot="5400000" flipH="1" flipV="1">
            <a:off x="6528795" y="3270961"/>
            <a:ext cx="78377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CuadroTexto"/>
          <p:cNvSpPr txBox="1"/>
          <p:nvPr/>
        </p:nvSpPr>
        <p:spPr>
          <a:xfrm>
            <a:off x="3106058" y="3705887"/>
            <a:ext cx="2680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√c + b +√c + b</a:t>
            </a:r>
            <a:r>
              <a:rPr lang="es-ES" dirty="0" smtClean="0"/>
              <a:t>  = 2a</a:t>
            </a:r>
            <a:endParaRPr lang="es-ES" dirty="0"/>
          </a:p>
        </p:txBody>
      </p:sp>
      <p:cxnSp>
        <p:nvCxnSpPr>
          <p:cNvPr id="42" name="41 Conector recto"/>
          <p:cNvCxnSpPr/>
          <p:nvPr/>
        </p:nvCxnSpPr>
        <p:spPr>
          <a:xfrm flipV="1">
            <a:off x="3373464" y="3777261"/>
            <a:ext cx="650929" cy="1033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 rot="5400000" flipH="1" flipV="1">
            <a:off x="3963498" y="3835625"/>
            <a:ext cx="117566" cy="73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"/>
          <p:cNvCxnSpPr/>
          <p:nvPr/>
        </p:nvCxnSpPr>
        <p:spPr>
          <a:xfrm>
            <a:off x="4445284" y="3786036"/>
            <a:ext cx="678919" cy="219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"/>
          <p:cNvCxnSpPr/>
          <p:nvPr/>
        </p:nvCxnSpPr>
        <p:spPr>
          <a:xfrm rot="5400000" flipH="1" flipV="1">
            <a:off x="5067798" y="3862448"/>
            <a:ext cx="100938" cy="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CuadroTexto"/>
          <p:cNvSpPr txBox="1"/>
          <p:nvPr/>
        </p:nvSpPr>
        <p:spPr>
          <a:xfrm>
            <a:off x="1244920" y="3180725"/>
            <a:ext cx="80836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2                                  2                                                2                                  2                                                                        </a:t>
            </a:r>
            <a:endParaRPr lang="es-ES" sz="800" dirty="0"/>
          </a:p>
        </p:txBody>
      </p:sp>
      <p:sp>
        <p:nvSpPr>
          <p:cNvPr id="61" name="60 CuadroTexto"/>
          <p:cNvSpPr txBox="1"/>
          <p:nvPr/>
        </p:nvSpPr>
        <p:spPr>
          <a:xfrm>
            <a:off x="2006921" y="3724229"/>
            <a:ext cx="80836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2             2                    2              2                                                                        </a:t>
            </a:r>
            <a:endParaRPr lang="es-ES" sz="800" dirty="0"/>
          </a:p>
        </p:txBody>
      </p:sp>
      <p:sp>
        <p:nvSpPr>
          <p:cNvPr id="63" name="62 CuadroTexto"/>
          <p:cNvSpPr txBox="1"/>
          <p:nvPr/>
        </p:nvSpPr>
        <p:spPr>
          <a:xfrm>
            <a:off x="3667591" y="4246440"/>
            <a:ext cx="2680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2√c + b</a:t>
            </a:r>
            <a:r>
              <a:rPr lang="es-ES" dirty="0" smtClean="0"/>
              <a:t>  = 2a</a:t>
            </a:r>
            <a:endParaRPr lang="es-ES" dirty="0"/>
          </a:p>
        </p:txBody>
      </p:sp>
      <p:cxnSp>
        <p:nvCxnSpPr>
          <p:cNvPr id="64" name="63 Conector recto"/>
          <p:cNvCxnSpPr/>
          <p:nvPr/>
        </p:nvCxnSpPr>
        <p:spPr>
          <a:xfrm flipV="1">
            <a:off x="4107806" y="4295395"/>
            <a:ext cx="650929" cy="1033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Conector recto"/>
          <p:cNvCxnSpPr/>
          <p:nvPr/>
        </p:nvCxnSpPr>
        <p:spPr>
          <a:xfrm rot="5400000" flipH="1" flipV="1">
            <a:off x="4679699" y="4363487"/>
            <a:ext cx="117566" cy="73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CuadroTexto"/>
          <p:cNvSpPr txBox="1"/>
          <p:nvPr/>
        </p:nvSpPr>
        <p:spPr>
          <a:xfrm>
            <a:off x="3725071" y="4619903"/>
            <a:ext cx="2680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Verdana"/>
              </a:rPr>
              <a:t>c + b</a:t>
            </a:r>
            <a:r>
              <a:rPr lang="es-ES" dirty="0" smtClean="0"/>
              <a:t>  = a</a:t>
            </a:r>
            <a:endParaRPr lang="es-ES" dirty="0"/>
          </a:p>
        </p:txBody>
      </p:sp>
      <p:sp>
        <p:nvSpPr>
          <p:cNvPr id="74" name="73 CuadroTexto"/>
          <p:cNvSpPr txBox="1"/>
          <p:nvPr/>
        </p:nvSpPr>
        <p:spPr>
          <a:xfrm>
            <a:off x="2438261" y="4594988"/>
            <a:ext cx="3565224" cy="220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2              2             2                                                                             </a:t>
            </a:r>
            <a:endParaRPr lang="es-ES" sz="800" dirty="0"/>
          </a:p>
        </p:txBody>
      </p:sp>
      <p:sp>
        <p:nvSpPr>
          <p:cNvPr id="81" name="80 CuadroTexto"/>
          <p:cNvSpPr txBox="1"/>
          <p:nvPr/>
        </p:nvSpPr>
        <p:spPr>
          <a:xfrm>
            <a:off x="5337687" y="4242641"/>
            <a:ext cx="1045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/ ( )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2" name="81 CuadroTexto"/>
          <p:cNvSpPr txBox="1"/>
          <p:nvPr/>
        </p:nvSpPr>
        <p:spPr>
          <a:xfrm>
            <a:off x="5629546" y="4203832"/>
            <a:ext cx="420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</a:t>
            </a:r>
            <a:r>
              <a:rPr lang="es-ES" sz="800" dirty="0" smtClean="0">
                <a:solidFill>
                  <a:srgbClr val="FF0000"/>
                </a:solidFill>
              </a:rPr>
              <a:t>2</a:t>
            </a:r>
            <a:endParaRPr lang="es-ES" sz="800" dirty="0">
              <a:solidFill>
                <a:srgbClr val="FF0000"/>
              </a:solidFill>
            </a:endParaRPr>
          </a:p>
        </p:txBody>
      </p:sp>
      <p:sp>
        <p:nvSpPr>
          <p:cNvPr id="83" name="82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8" dur="250" autoRev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" dur="250" autoRev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50" autoRev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" autoRev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3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3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3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86" grpId="0"/>
      <p:bldP spid="28" grpId="0"/>
      <p:bldP spid="28" grpId="1"/>
      <p:bldP spid="29" grpId="0"/>
      <p:bldP spid="30" grpId="0"/>
      <p:bldP spid="37" grpId="0"/>
      <p:bldP spid="59" grpId="0"/>
      <p:bldP spid="61" grpId="0"/>
      <p:bldP spid="63" grpId="0"/>
      <p:bldP spid="71" grpId="0"/>
      <p:bldP spid="74" grpId="0"/>
      <p:bldP spid="81" grpId="0"/>
      <p:bldP spid="82" grpId="0"/>
      <p:bldP spid="82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Marcador de contenido"/>
          <p:cNvSpPr>
            <a:spLocks noGrp="1"/>
          </p:cNvSpPr>
          <p:nvPr>
            <p:ph idx="1"/>
          </p:nvPr>
        </p:nvSpPr>
        <p:spPr>
          <a:xfrm>
            <a:off x="828675" y="1200150"/>
            <a:ext cx="1743075" cy="393700"/>
          </a:xfrm>
        </p:spPr>
        <p:txBody>
          <a:bodyPr/>
          <a:lstStyle/>
          <a:p>
            <a:r>
              <a:rPr lang="es-E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Deducimos</a:t>
            </a:r>
            <a:r>
              <a:rPr lang="es-ES" sz="1300" dirty="0" smtClean="0"/>
              <a:t>:</a:t>
            </a:r>
          </a:p>
          <a:p>
            <a:endParaRPr lang="es-ES" dirty="0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</a:t>
            </a:r>
            <a:r>
              <a:rPr lang="es-ES" noProof="1" smtClean="0"/>
              <a:t> </a:t>
            </a:r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Canónica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38150" y="1638301"/>
            <a:ext cx="826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(a – c) </a:t>
            </a:r>
            <a:r>
              <a:rPr lang="es-ES" dirty="0" smtClean="0">
                <a:latin typeface="Verdana"/>
                <a:cs typeface="Arial" pitchFamily="34" charset="0"/>
              </a:rPr>
              <a:t>[(x-h) - a] + a (y-K) = 0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85 CuadroTexto"/>
          <p:cNvSpPr txBox="1"/>
          <p:nvPr/>
        </p:nvSpPr>
        <p:spPr>
          <a:xfrm>
            <a:off x="1715512" y="1605064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2                        2          2                    2                     2</a:t>
            </a:r>
            <a:endParaRPr lang="es-ES" sz="8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2330506" y="2144389"/>
            <a:ext cx="4499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Verdana"/>
              </a:rPr>
              <a:t>b[(x-H) –a]+ a(y-K) = 0</a:t>
            </a:r>
            <a:endParaRPr lang="es-ES" dirty="0"/>
          </a:p>
        </p:txBody>
      </p:sp>
      <p:sp>
        <p:nvSpPr>
          <p:cNvPr id="25" name="24 CuadroTexto"/>
          <p:cNvSpPr txBox="1"/>
          <p:nvPr/>
        </p:nvSpPr>
        <p:spPr>
          <a:xfrm>
            <a:off x="1544797" y="2111931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2                        2         2                2                     2</a:t>
            </a:r>
            <a:endParaRPr lang="es-ES" sz="8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2435281" y="2611114"/>
            <a:ext cx="4499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Verdana"/>
              </a:rPr>
              <a:t>b(x-H) –ab]+ a(y-K) = 0</a:t>
            </a:r>
            <a:endParaRPr lang="es-ES" dirty="0"/>
          </a:p>
        </p:txBody>
      </p:sp>
      <p:sp>
        <p:nvSpPr>
          <p:cNvPr id="27" name="26 CuadroTexto"/>
          <p:cNvSpPr txBox="1"/>
          <p:nvPr/>
        </p:nvSpPr>
        <p:spPr>
          <a:xfrm>
            <a:off x="1649572" y="2578656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2                   2         2   2                 2                    2</a:t>
            </a:r>
            <a:endParaRPr lang="es-ES" sz="8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833183" y="3115939"/>
            <a:ext cx="4499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Verdana"/>
              </a:rPr>
              <a:t>b(x-H)+ a(y-K) = ab</a:t>
            </a:r>
            <a:endParaRPr lang="es-ES" dirty="0"/>
          </a:p>
        </p:txBody>
      </p:sp>
      <p:sp>
        <p:nvSpPr>
          <p:cNvPr id="36" name="35 CuadroTexto"/>
          <p:cNvSpPr txBox="1"/>
          <p:nvPr/>
        </p:nvSpPr>
        <p:spPr>
          <a:xfrm>
            <a:off x="1247499" y="3093006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2                   2             2                   2              2    2</a:t>
            </a:r>
            <a:endParaRPr lang="es-ES" sz="800" dirty="0"/>
          </a:p>
        </p:txBody>
      </p:sp>
      <p:sp>
        <p:nvSpPr>
          <p:cNvPr id="38" name="37 CuadroTexto"/>
          <p:cNvSpPr txBox="1"/>
          <p:nvPr/>
        </p:nvSpPr>
        <p:spPr>
          <a:xfrm>
            <a:off x="5385189" y="3102609"/>
            <a:ext cx="1045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/ </a:t>
            </a:r>
            <a:r>
              <a:rPr lang="es-ES" dirty="0" smtClean="0">
                <a:solidFill>
                  <a:srgbClr val="FF0000"/>
                </a:solidFill>
                <a:latin typeface="Verdana"/>
              </a:rPr>
              <a:t>÷ ab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5880931" y="3097161"/>
            <a:ext cx="12075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smtClean="0">
                <a:solidFill>
                  <a:srgbClr val="FF0000"/>
                </a:solidFill>
              </a:rPr>
              <a:t>2   2</a:t>
            </a:r>
            <a:endParaRPr lang="es-ES" sz="800" dirty="0">
              <a:solidFill>
                <a:srgbClr val="FF0000"/>
              </a:solidFill>
            </a:endParaRPr>
          </a:p>
        </p:txBody>
      </p:sp>
      <p:sp>
        <p:nvSpPr>
          <p:cNvPr id="56" name="55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57" name="56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3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3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86" grpId="0"/>
      <p:bldP spid="28" grpId="0"/>
      <p:bldP spid="25" grpId="0"/>
      <p:bldP spid="26" grpId="0"/>
      <p:bldP spid="27" grpId="0"/>
      <p:bldP spid="32" grpId="0"/>
      <p:bldP spid="36" grpId="0"/>
      <p:bldP spid="38" grpId="0"/>
      <p:bldP spid="3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</a:t>
            </a:r>
            <a:r>
              <a:rPr lang="es-ES" noProof="1" smtClean="0"/>
              <a:t> </a:t>
            </a:r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Canónica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3137138" y="2379131"/>
            <a:ext cx="32240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/>
              <a:t>(x-H) + (y-K) = 1</a:t>
            </a:r>
            <a:endParaRPr lang="es-ES" sz="3000" dirty="0"/>
          </a:p>
        </p:txBody>
      </p:sp>
      <p:cxnSp>
        <p:nvCxnSpPr>
          <p:cNvPr id="40" name="39 Conector recto"/>
          <p:cNvCxnSpPr/>
          <p:nvPr/>
        </p:nvCxnSpPr>
        <p:spPr>
          <a:xfrm>
            <a:off x="3210665" y="2916505"/>
            <a:ext cx="86804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>
            <a:off x="4462874" y="2908780"/>
            <a:ext cx="86804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CuadroTexto"/>
          <p:cNvSpPr txBox="1"/>
          <p:nvPr/>
        </p:nvSpPr>
        <p:spPr>
          <a:xfrm>
            <a:off x="3421355" y="2929146"/>
            <a:ext cx="170751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dirty="0" smtClean="0"/>
              <a:t>a             b</a:t>
            </a:r>
            <a:endParaRPr lang="es-ES" sz="2500" dirty="0"/>
          </a:p>
        </p:txBody>
      </p:sp>
      <p:sp>
        <p:nvSpPr>
          <p:cNvPr id="52" name="51 CuadroTexto"/>
          <p:cNvSpPr txBox="1"/>
          <p:nvPr/>
        </p:nvSpPr>
        <p:spPr>
          <a:xfrm>
            <a:off x="1719880" y="2382110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2                                          2</a:t>
            </a:r>
            <a:endParaRPr lang="es-ES" sz="800" dirty="0"/>
          </a:p>
        </p:txBody>
      </p:sp>
      <p:sp>
        <p:nvSpPr>
          <p:cNvPr id="53" name="52 CuadroTexto"/>
          <p:cNvSpPr txBox="1"/>
          <p:nvPr/>
        </p:nvSpPr>
        <p:spPr>
          <a:xfrm>
            <a:off x="1370834" y="2989603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2                                             2</a:t>
            </a:r>
            <a:endParaRPr lang="es-ES" sz="800" dirty="0"/>
          </a:p>
        </p:txBody>
      </p:sp>
      <p:sp>
        <p:nvSpPr>
          <p:cNvPr id="54" name="53 Rectángulo redondeado"/>
          <p:cNvSpPr/>
          <p:nvPr/>
        </p:nvSpPr>
        <p:spPr>
          <a:xfrm>
            <a:off x="2895410" y="2271655"/>
            <a:ext cx="3346704" cy="1296988"/>
          </a:xfrm>
          <a:prstGeom prst="roundRect">
            <a:avLst/>
          </a:prstGeom>
          <a:solidFill>
            <a:srgbClr val="00B0F0">
              <a:alpha val="23000"/>
            </a:srgb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2" name="21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51" grpId="0"/>
      <p:bldP spid="52" grpId="0"/>
      <p:bldP spid="53" grpId="0"/>
      <p:bldP spid="5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</a:t>
            </a:r>
            <a:r>
              <a:rPr lang="es-ES" noProof="1" smtClean="0"/>
              <a:t> </a:t>
            </a:r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Canónica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5285251" y="3953988"/>
            <a:ext cx="32240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/>
              <a:t>(x-H) + (y-K) = 1</a:t>
            </a:r>
            <a:endParaRPr lang="es-ES" sz="3000" dirty="0"/>
          </a:p>
        </p:txBody>
      </p:sp>
      <p:cxnSp>
        <p:nvCxnSpPr>
          <p:cNvPr id="40" name="39 Conector recto"/>
          <p:cNvCxnSpPr/>
          <p:nvPr/>
        </p:nvCxnSpPr>
        <p:spPr>
          <a:xfrm>
            <a:off x="5358778" y="4491362"/>
            <a:ext cx="86804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>
            <a:off x="6610987" y="4483637"/>
            <a:ext cx="86804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CuadroTexto"/>
          <p:cNvSpPr txBox="1"/>
          <p:nvPr/>
        </p:nvSpPr>
        <p:spPr>
          <a:xfrm>
            <a:off x="5569468" y="4504003"/>
            <a:ext cx="170751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dirty="0" smtClean="0"/>
              <a:t>a             b</a:t>
            </a:r>
            <a:endParaRPr lang="es-ES" sz="2500" dirty="0"/>
          </a:p>
        </p:txBody>
      </p:sp>
      <p:sp>
        <p:nvSpPr>
          <p:cNvPr id="52" name="51 CuadroTexto"/>
          <p:cNvSpPr txBox="1"/>
          <p:nvPr/>
        </p:nvSpPr>
        <p:spPr>
          <a:xfrm>
            <a:off x="3867993" y="3956967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2                                          2</a:t>
            </a:r>
            <a:endParaRPr lang="es-ES" sz="800" dirty="0"/>
          </a:p>
        </p:txBody>
      </p:sp>
      <p:sp>
        <p:nvSpPr>
          <p:cNvPr id="53" name="52 CuadroTexto"/>
          <p:cNvSpPr txBox="1"/>
          <p:nvPr/>
        </p:nvSpPr>
        <p:spPr>
          <a:xfrm>
            <a:off x="3516300" y="4496856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2                                             2</a:t>
            </a:r>
            <a:endParaRPr lang="es-ES" sz="800" dirty="0"/>
          </a:p>
        </p:txBody>
      </p:sp>
      <p:sp>
        <p:nvSpPr>
          <p:cNvPr id="54" name="53 Rectángulo redondeado"/>
          <p:cNvSpPr/>
          <p:nvPr/>
        </p:nvSpPr>
        <p:spPr>
          <a:xfrm>
            <a:off x="5043523" y="3846512"/>
            <a:ext cx="3346704" cy="1296988"/>
          </a:xfrm>
          <a:prstGeom prst="roundRect">
            <a:avLst/>
          </a:prstGeom>
          <a:solidFill>
            <a:srgbClr val="00B0F0">
              <a:alpha val="23000"/>
            </a:srgb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2" name="21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813917" y="115556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Donde:</a:t>
            </a:r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3155182" y="2100105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Lado Recto:       2a</a:t>
            </a:r>
            <a:endParaRPr lang="es-ES" dirty="0"/>
          </a:p>
        </p:txBody>
      </p:sp>
      <p:cxnSp>
        <p:nvCxnSpPr>
          <p:cNvPr id="16" name="15 Conector recto"/>
          <p:cNvCxnSpPr/>
          <p:nvPr/>
        </p:nvCxnSpPr>
        <p:spPr>
          <a:xfrm>
            <a:off x="4903596" y="2441749"/>
            <a:ext cx="261257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4873449" y="244174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b</a:t>
            </a:r>
            <a:endParaRPr lang="es-ES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074417" y="2069961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2</a:t>
            </a:r>
            <a:endParaRPr lang="es-ES" sz="1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</a:t>
            </a:r>
            <a:r>
              <a:rPr lang="es-ES" noProof="1" smtClean="0"/>
              <a:t> </a:t>
            </a:r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Canónica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5285251" y="3953988"/>
            <a:ext cx="32240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/>
              <a:t>(x-H) + (y-K) = 1</a:t>
            </a:r>
            <a:endParaRPr lang="es-ES" sz="3000" dirty="0"/>
          </a:p>
        </p:txBody>
      </p:sp>
      <p:cxnSp>
        <p:nvCxnSpPr>
          <p:cNvPr id="40" name="39 Conector recto"/>
          <p:cNvCxnSpPr/>
          <p:nvPr/>
        </p:nvCxnSpPr>
        <p:spPr>
          <a:xfrm>
            <a:off x="5358778" y="4491362"/>
            <a:ext cx="86804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>
            <a:off x="6610987" y="4483637"/>
            <a:ext cx="86804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CuadroTexto"/>
          <p:cNvSpPr txBox="1"/>
          <p:nvPr/>
        </p:nvSpPr>
        <p:spPr>
          <a:xfrm>
            <a:off x="5569468" y="4504003"/>
            <a:ext cx="170751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dirty="0" smtClean="0"/>
              <a:t>a             b</a:t>
            </a:r>
            <a:endParaRPr lang="es-ES" sz="2500" dirty="0"/>
          </a:p>
        </p:txBody>
      </p:sp>
      <p:sp>
        <p:nvSpPr>
          <p:cNvPr id="52" name="51 CuadroTexto"/>
          <p:cNvSpPr txBox="1"/>
          <p:nvPr/>
        </p:nvSpPr>
        <p:spPr>
          <a:xfrm>
            <a:off x="3867993" y="3956967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2                                          2</a:t>
            </a:r>
            <a:endParaRPr lang="es-ES" sz="800" dirty="0"/>
          </a:p>
        </p:txBody>
      </p:sp>
      <p:sp>
        <p:nvSpPr>
          <p:cNvPr id="53" name="52 CuadroTexto"/>
          <p:cNvSpPr txBox="1"/>
          <p:nvPr/>
        </p:nvSpPr>
        <p:spPr>
          <a:xfrm>
            <a:off x="3516300" y="4496856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2                                             2</a:t>
            </a:r>
            <a:endParaRPr lang="es-ES" sz="800" dirty="0"/>
          </a:p>
        </p:txBody>
      </p:sp>
      <p:sp>
        <p:nvSpPr>
          <p:cNvPr id="54" name="53 Rectángulo redondeado"/>
          <p:cNvSpPr/>
          <p:nvPr/>
        </p:nvSpPr>
        <p:spPr>
          <a:xfrm>
            <a:off x="5043523" y="3846512"/>
            <a:ext cx="3346704" cy="1296988"/>
          </a:xfrm>
          <a:prstGeom prst="roundRect">
            <a:avLst/>
          </a:prstGeom>
          <a:solidFill>
            <a:srgbClr val="00B0F0">
              <a:alpha val="23000"/>
            </a:srgb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2" name="21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813917" y="115556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Donde:</a:t>
            </a:r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3155182" y="2100105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Excentricidad:     c</a:t>
            </a:r>
            <a:endParaRPr lang="es-ES" dirty="0"/>
          </a:p>
        </p:txBody>
      </p:sp>
      <p:cxnSp>
        <p:nvCxnSpPr>
          <p:cNvPr id="16" name="15 Conector recto"/>
          <p:cNvCxnSpPr/>
          <p:nvPr/>
        </p:nvCxnSpPr>
        <p:spPr>
          <a:xfrm>
            <a:off x="4903596" y="2441749"/>
            <a:ext cx="261257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4873449" y="244174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a</a:t>
            </a:r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Índice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Marcador de posición de contenido 13"/>
          <p:cNvSpPr>
            <a:spLocks noGrp="1"/>
          </p:cNvSpPr>
          <p:nvPr>
            <p:ph idx="1"/>
          </p:nvPr>
        </p:nvSpPr>
        <p:spPr>
          <a:xfrm>
            <a:off x="828675" y="1200150"/>
            <a:ext cx="7486650" cy="394335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s-ES" sz="1200" dirty="0" smtClean="0">
                <a:latin typeface="Cambria Math" pitchFamily="18" charset="0"/>
                <a:ea typeface="Cambria Math" pitchFamily="18" charset="0"/>
              </a:rPr>
              <a:t>Términos Generales:</a:t>
            </a:r>
          </a:p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es-ES" sz="1200" dirty="0" smtClean="0">
                <a:latin typeface="Cambria Math" pitchFamily="18" charset="0"/>
                <a:ea typeface="Cambria Math" pitchFamily="18" charset="0"/>
              </a:rPr>
              <a:t>            </a:t>
            </a:r>
            <a:r>
              <a:rPr lang="es-ES" sz="1200" dirty="0" smtClean="0">
                <a:solidFill>
                  <a:srgbClr val="0070C0"/>
                </a:solidFill>
                <a:latin typeface="Cambria Math" pitchFamily="18" charset="0"/>
                <a:ea typeface="Cambria Math" pitchFamily="18" charset="0"/>
                <a:hlinkClick r:id="rId2" action="ppaction://hlinksldjump"/>
              </a:rPr>
              <a:t>Sección Cónica, La Elipse</a:t>
            </a:r>
            <a:endParaRPr lang="es-ES" sz="1200" dirty="0" smtClean="0">
              <a:solidFill>
                <a:srgbClr val="0070C0"/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es-ES" sz="1200" dirty="0" smtClean="0">
                <a:latin typeface="Cambria Math" pitchFamily="18" charset="0"/>
                <a:ea typeface="Cambria Math" pitchFamily="18" charset="0"/>
              </a:rPr>
              <a:t>            </a:t>
            </a:r>
            <a:r>
              <a:rPr lang="es-ES" sz="1200" dirty="0" smtClean="0">
                <a:latin typeface="Cambria Math" pitchFamily="18" charset="0"/>
                <a:ea typeface="Cambria Math" pitchFamily="18" charset="0"/>
                <a:hlinkClick r:id="rId3" action="ppaction://hlinksldjump"/>
              </a:rPr>
              <a:t>Componentes de La Elipse              </a:t>
            </a:r>
            <a:endParaRPr lang="es-ES" sz="12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s-ES" sz="1200" dirty="0" smtClean="0">
                <a:latin typeface="Cambria Math" pitchFamily="18" charset="0"/>
                <a:ea typeface="Cambria Math" pitchFamily="18" charset="0"/>
              </a:rPr>
              <a:t>Formas:</a:t>
            </a:r>
          </a:p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es-ES" sz="1200" dirty="0" smtClean="0">
                <a:latin typeface="Cambria Math" pitchFamily="18" charset="0"/>
                <a:ea typeface="Cambria Math" pitchFamily="18" charset="0"/>
              </a:rPr>
              <a:t>            </a:t>
            </a:r>
            <a:r>
              <a:rPr lang="es-ES" sz="1200" dirty="0" smtClean="0">
                <a:latin typeface="Cambria Math" pitchFamily="18" charset="0"/>
                <a:ea typeface="Cambria Math" pitchFamily="18" charset="0"/>
                <a:hlinkClick r:id="rId4" action="ppaction://hlinksldjump"/>
              </a:rPr>
              <a:t>Deducción de la Forma Canónica</a:t>
            </a:r>
            <a:endParaRPr lang="es-ES" sz="12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es-ES" sz="1200" dirty="0" smtClean="0">
                <a:latin typeface="Cambria Math" pitchFamily="18" charset="0"/>
                <a:ea typeface="Cambria Math" pitchFamily="18" charset="0"/>
              </a:rPr>
              <a:t>            </a:t>
            </a:r>
            <a:r>
              <a:rPr lang="es-ES" sz="1200" dirty="0" smtClean="0">
                <a:latin typeface="Cambria Math" pitchFamily="18" charset="0"/>
                <a:ea typeface="Cambria Math" pitchFamily="18" charset="0"/>
                <a:hlinkClick r:id="rId5" action="ppaction://hlinksldjump"/>
              </a:rPr>
              <a:t>Forma canónica</a:t>
            </a:r>
            <a:endParaRPr lang="es-ES" sz="12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es-ES" sz="1200" dirty="0" smtClean="0">
                <a:latin typeface="Cambria Math" pitchFamily="18" charset="0"/>
                <a:ea typeface="Cambria Math" pitchFamily="18" charset="0"/>
              </a:rPr>
              <a:t>            </a:t>
            </a:r>
            <a:r>
              <a:rPr lang="es-ES" sz="1200" dirty="0" smtClean="0">
                <a:latin typeface="Cambria Math" pitchFamily="18" charset="0"/>
                <a:ea typeface="Cambria Math" pitchFamily="18" charset="0"/>
                <a:hlinkClick r:id="" action="ppaction://noaction"/>
              </a:rPr>
              <a:t>2 Casos de orientación</a:t>
            </a:r>
            <a:endParaRPr lang="es-ES" sz="12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es-ES" sz="1200" dirty="0" smtClean="0">
                <a:latin typeface="Cambria Math" pitchFamily="18" charset="0"/>
                <a:ea typeface="Cambria Math" pitchFamily="18" charset="0"/>
              </a:rPr>
              <a:t>            </a:t>
            </a:r>
            <a:r>
              <a:rPr lang="es-ES" sz="1200" dirty="0" smtClean="0">
                <a:latin typeface="Cambria Math" pitchFamily="18" charset="0"/>
                <a:ea typeface="Cambria Math" pitchFamily="18" charset="0"/>
                <a:hlinkClick r:id="rId6" action="ppaction://hlinksldjump"/>
              </a:rPr>
              <a:t>Deducción de la Forma General</a:t>
            </a:r>
            <a:endParaRPr lang="es-ES" sz="12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es-ES" sz="1200" dirty="0" smtClean="0">
                <a:latin typeface="Cambria Math" pitchFamily="18" charset="0"/>
                <a:ea typeface="Cambria Math" pitchFamily="18" charset="0"/>
              </a:rPr>
              <a:t>            </a:t>
            </a:r>
            <a:r>
              <a:rPr lang="es-ES" sz="1200" dirty="0" smtClean="0">
                <a:latin typeface="Cambria Math" pitchFamily="18" charset="0"/>
                <a:ea typeface="Cambria Math" pitchFamily="18" charset="0"/>
                <a:hlinkClick r:id="rId7" action="ppaction://hlinksldjump"/>
              </a:rPr>
              <a:t>Forma General</a:t>
            </a:r>
            <a:endParaRPr lang="es-ES" sz="1200" dirty="0" smtClean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25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</a:t>
            </a:r>
            <a:r>
              <a:rPr lang="es-ES" noProof="1" smtClean="0"/>
              <a:t> </a:t>
            </a:r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Canónica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5285251" y="3953988"/>
            <a:ext cx="32240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/>
              <a:t>(x-H) + (y-K) = 1</a:t>
            </a:r>
            <a:endParaRPr lang="es-ES" sz="3000" dirty="0"/>
          </a:p>
        </p:txBody>
      </p:sp>
      <p:cxnSp>
        <p:nvCxnSpPr>
          <p:cNvPr id="40" name="39 Conector recto"/>
          <p:cNvCxnSpPr/>
          <p:nvPr/>
        </p:nvCxnSpPr>
        <p:spPr>
          <a:xfrm>
            <a:off x="6655014" y="4491361"/>
            <a:ext cx="86804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>
            <a:off x="5364991" y="4503734"/>
            <a:ext cx="86804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CuadroTexto"/>
          <p:cNvSpPr txBox="1"/>
          <p:nvPr/>
        </p:nvSpPr>
        <p:spPr>
          <a:xfrm>
            <a:off x="5569468" y="4504003"/>
            <a:ext cx="170751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dirty="0" smtClean="0"/>
              <a:t>a             b</a:t>
            </a:r>
            <a:endParaRPr lang="es-ES" sz="2500" dirty="0"/>
          </a:p>
        </p:txBody>
      </p:sp>
      <p:sp>
        <p:nvSpPr>
          <p:cNvPr id="52" name="51 CuadroTexto"/>
          <p:cNvSpPr txBox="1"/>
          <p:nvPr/>
        </p:nvSpPr>
        <p:spPr>
          <a:xfrm>
            <a:off x="3867993" y="3956967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2                                          2</a:t>
            </a:r>
            <a:endParaRPr lang="es-ES" sz="800" dirty="0"/>
          </a:p>
        </p:txBody>
      </p:sp>
      <p:sp>
        <p:nvSpPr>
          <p:cNvPr id="53" name="52 CuadroTexto"/>
          <p:cNvSpPr txBox="1"/>
          <p:nvPr/>
        </p:nvSpPr>
        <p:spPr>
          <a:xfrm>
            <a:off x="3516300" y="4496856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2                                             2</a:t>
            </a:r>
            <a:endParaRPr lang="es-ES" sz="800" dirty="0"/>
          </a:p>
        </p:txBody>
      </p:sp>
      <p:sp>
        <p:nvSpPr>
          <p:cNvPr id="54" name="53 Rectángulo redondeado"/>
          <p:cNvSpPr/>
          <p:nvPr/>
        </p:nvSpPr>
        <p:spPr>
          <a:xfrm>
            <a:off x="5093765" y="3846512"/>
            <a:ext cx="3346704" cy="1296988"/>
          </a:xfrm>
          <a:prstGeom prst="roundRect">
            <a:avLst/>
          </a:prstGeom>
          <a:solidFill>
            <a:srgbClr val="00B0F0">
              <a:alpha val="23000"/>
            </a:srgb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2" name="21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813917" y="115556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Donde:</a:t>
            </a:r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4210258" y="2341266"/>
            <a:ext cx="2677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Directrices;      x = H</a:t>
            </a:r>
            <a:r>
              <a:rPr lang="es-ES" dirty="0" smtClean="0">
                <a:latin typeface="Verdana"/>
              </a:rPr>
              <a:t>± a</a:t>
            </a:r>
            <a:endParaRPr lang="es-ES" dirty="0"/>
          </a:p>
        </p:txBody>
      </p:sp>
      <p:cxnSp>
        <p:nvCxnSpPr>
          <p:cNvPr id="20" name="19 Conector recto"/>
          <p:cNvCxnSpPr/>
          <p:nvPr/>
        </p:nvCxnSpPr>
        <p:spPr>
          <a:xfrm>
            <a:off x="6601766" y="2692958"/>
            <a:ext cx="180871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6531430" y="2662812"/>
            <a:ext cx="301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</a:t>
            </a:r>
            <a:endParaRPr lang="es-ES" dirty="0"/>
          </a:p>
        </p:txBody>
      </p:sp>
      <p:cxnSp>
        <p:nvCxnSpPr>
          <p:cNvPr id="25" name="24 Conector recto"/>
          <p:cNvCxnSpPr/>
          <p:nvPr/>
        </p:nvCxnSpPr>
        <p:spPr>
          <a:xfrm rot="5400000" flipH="1" flipV="1">
            <a:off x="-301840" y="3401660"/>
            <a:ext cx="2888055" cy="1588"/>
          </a:xfrm>
          <a:prstGeom prst="line">
            <a:avLst/>
          </a:prstGeom>
          <a:ln w="127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 flipV="1">
            <a:off x="402390" y="3696427"/>
            <a:ext cx="3708581" cy="658"/>
          </a:xfrm>
          <a:prstGeom prst="line">
            <a:avLst/>
          </a:prstGeom>
          <a:ln w="127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CuadroTexto"/>
          <p:cNvSpPr txBox="1"/>
          <p:nvPr/>
        </p:nvSpPr>
        <p:spPr>
          <a:xfrm>
            <a:off x="4149562" y="3564839"/>
            <a:ext cx="274675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1100" dirty="0" smtClean="0"/>
              <a:t>x</a:t>
            </a:r>
            <a:endParaRPr lang="es-ES" sz="11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1019933" y="1730161"/>
            <a:ext cx="236136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1100" dirty="0" smtClean="0"/>
              <a:t>y</a:t>
            </a:r>
            <a:endParaRPr lang="es-ES" sz="1100" dirty="0"/>
          </a:p>
        </p:txBody>
      </p:sp>
      <p:sp>
        <p:nvSpPr>
          <p:cNvPr id="29" name="28 Elipse"/>
          <p:cNvSpPr/>
          <p:nvPr/>
        </p:nvSpPr>
        <p:spPr>
          <a:xfrm>
            <a:off x="1348536" y="1914496"/>
            <a:ext cx="2454210" cy="1525077"/>
          </a:xfrm>
          <a:prstGeom prst="ellipse">
            <a:avLst/>
          </a:prstGeom>
          <a:noFill/>
          <a:ln w="19050" cmpd="sng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Elipse"/>
          <p:cNvSpPr/>
          <p:nvPr/>
        </p:nvSpPr>
        <p:spPr>
          <a:xfrm>
            <a:off x="2551582" y="2658380"/>
            <a:ext cx="45719" cy="457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1" name="30 Elipse"/>
          <p:cNvSpPr/>
          <p:nvPr/>
        </p:nvSpPr>
        <p:spPr>
          <a:xfrm>
            <a:off x="2026205" y="2655222"/>
            <a:ext cx="45719" cy="45719"/>
          </a:xfrm>
          <a:prstGeom prst="ellipse">
            <a:avLst/>
          </a:prstGeom>
          <a:solidFill>
            <a:srgbClr val="00B0F0"/>
          </a:solidFill>
          <a:ln w="3175" cmpd="sng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31 Elipse"/>
          <p:cNvSpPr/>
          <p:nvPr/>
        </p:nvSpPr>
        <p:spPr>
          <a:xfrm>
            <a:off x="3083937" y="2657808"/>
            <a:ext cx="45719" cy="45719"/>
          </a:xfrm>
          <a:prstGeom prst="ellipse">
            <a:avLst/>
          </a:prstGeom>
          <a:solidFill>
            <a:srgbClr val="00B0F0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33" name="32 Conector recto"/>
          <p:cNvCxnSpPr/>
          <p:nvPr/>
        </p:nvCxnSpPr>
        <p:spPr>
          <a:xfrm rot="5400000" flipH="1" flipV="1">
            <a:off x="2076524" y="3197733"/>
            <a:ext cx="992981" cy="317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CuadroTexto"/>
          <p:cNvSpPr txBox="1"/>
          <p:nvPr/>
        </p:nvSpPr>
        <p:spPr>
          <a:xfrm>
            <a:off x="2439737" y="3693750"/>
            <a:ext cx="2776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</a:t>
            </a:r>
            <a:endParaRPr lang="es-ES" sz="1000" dirty="0"/>
          </a:p>
        </p:txBody>
      </p:sp>
      <p:cxnSp>
        <p:nvCxnSpPr>
          <p:cNvPr id="35" name="34 Conector recto"/>
          <p:cNvCxnSpPr>
            <a:endCxn id="30" idx="2"/>
          </p:cNvCxnSpPr>
          <p:nvPr/>
        </p:nvCxnSpPr>
        <p:spPr>
          <a:xfrm>
            <a:off x="1146283" y="2680574"/>
            <a:ext cx="1405299" cy="666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941072" y="2559955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K</a:t>
            </a:r>
            <a:endParaRPr lang="es-ES" sz="1000" dirty="0"/>
          </a:p>
        </p:txBody>
      </p:sp>
      <p:sp>
        <p:nvSpPr>
          <p:cNvPr id="38" name="37 CuadroTexto"/>
          <p:cNvSpPr txBox="1"/>
          <p:nvPr/>
        </p:nvSpPr>
        <p:spPr>
          <a:xfrm>
            <a:off x="1933935" y="2452233"/>
            <a:ext cx="2471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 smtClean="0">
                <a:solidFill>
                  <a:srgbClr val="00B0F0"/>
                </a:solidFill>
              </a:rPr>
              <a:t>F</a:t>
            </a:r>
            <a:endParaRPr lang="es-ES" sz="800" dirty="0">
              <a:solidFill>
                <a:srgbClr val="00B0F0"/>
              </a:solidFill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2997717" y="2452233"/>
            <a:ext cx="2696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 smtClean="0">
                <a:solidFill>
                  <a:srgbClr val="00B0F0"/>
                </a:solidFill>
              </a:rPr>
              <a:t>F’</a:t>
            </a:r>
            <a:endParaRPr lang="es-ES" sz="800" dirty="0">
              <a:solidFill>
                <a:srgbClr val="00B0F0"/>
              </a:solidFill>
            </a:endParaRPr>
          </a:p>
        </p:txBody>
      </p:sp>
      <p:cxnSp>
        <p:nvCxnSpPr>
          <p:cNvPr id="41" name="40 Conector recto"/>
          <p:cNvCxnSpPr>
            <a:endCxn id="31" idx="4"/>
          </p:cNvCxnSpPr>
          <p:nvPr/>
        </p:nvCxnSpPr>
        <p:spPr>
          <a:xfrm rot="16200000" flipV="1">
            <a:off x="1553278" y="3196729"/>
            <a:ext cx="993363" cy="178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1840382" y="3705656"/>
            <a:ext cx="4138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H-C</a:t>
            </a:r>
            <a:endParaRPr lang="es-ES" sz="1000" dirty="0"/>
          </a:p>
        </p:txBody>
      </p:sp>
      <p:sp>
        <p:nvSpPr>
          <p:cNvPr id="43" name="42 CuadroTexto"/>
          <p:cNvSpPr txBox="1"/>
          <p:nvPr/>
        </p:nvSpPr>
        <p:spPr>
          <a:xfrm>
            <a:off x="2888133" y="3700894"/>
            <a:ext cx="4459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H+C</a:t>
            </a:r>
            <a:endParaRPr lang="es-ES" sz="1000" dirty="0"/>
          </a:p>
        </p:txBody>
      </p:sp>
      <p:cxnSp>
        <p:nvCxnSpPr>
          <p:cNvPr id="44" name="43 Conector recto"/>
          <p:cNvCxnSpPr>
            <a:endCxn id="32" idx="4"/>
          </p:cNvCxnSpPr>
          <p:nvPr/>
        </p:nvCxnSpPr>
        <p:spPr>
          <a:xfrm rot="16200000" flipV="1">
            <a:off x="2615646" y="3194678"/>
            <a:ext cx="983634" cy="133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Abrir llave"/>
          <p:cNvSpPr/>
          <p:nvPr/>
        </p:nvSpPr>
        <p:spPr>
          <a:xfrm rot="16200000">
            <a:off x="2259329" y="2493252"/>
            <a:ext cx="101175" cy="524726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CuadroTexto"/>
          <p:cNvSpPr txBox="1"/>
          <p:nvPr/>
        </p:nvSpPr>
        <p:spPr>
          <a:xfrm>
            <a:off x="2192759" y="2752048"/>
            <a:ext cx="2141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c</a:t>
            </a:r>
            <a:endParaRPr lang="es-ES" sz="800" dirty="0">
              <a:solidFill>
                <a:srgbClr val="7030A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7" name="46 Abrir llave"/>
          <p:cNvSpPr/>
          <p:nvPr/>
        </p:nvSpPr>
        <p:spPr>
          <a:xfrm rot="16200000">
            <a:off x="2793803" y="2493251"/>
            <a:ext cx="101175" cy="524726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8" name="47 CuadroTexto"/>
          <p:cNvSpPr txBox="1"/>
          <p:nvPr/>
        </p:nvSpPr>
        <p:spPr>
          <a:xfrm>
            <a:off x="2727233" y="2752047"/>
            <a:ext cx="2141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c</a:t>
            </a:r>
            <a:endParaRPr lang="es-ES" sz="800" dirty="0">
              <a:solidFill>
                <a:srgbClr val="7030A0"/>
              </a:solidFill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49" name="48 Conector recto"/>
          <p:cNvCxnSpPr/>
          <p:nvPr/>
        </p:nvCxnSpPr>
        <p:spPr>
          <a:xfrm rot="5400000" flipH="1" flipV="1">
            <a:off x="-256233" y="2888901"/>
            <a:ext cx="216039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 rot="5400000" flipH="1" flipV="1">
            <a:off x="3051350" y="2930769"/>
            <a:ext cx="216039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</a:t>
            </a:r>
            <a:r>
              <a:rPr lang="es-ES" noProof="1" smtClean="0"/>
              <a:t> </a:t>
            </a:r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Canónica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4511087" y="3956967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2                                          2</a:t>
            </a:r>
            <a:endParaRPr lang="es-ES" sz="800" dirty="0"/>
          </a:p>
        </p:txBody>
      </p:sp>
      <p:sp>
        <p:nvSpPr>
          <p:cNvPr id="53" name="52 CuadroTexto"/>
          <p:cNvSpPr txBox="1"/>
          <p:nvPr/>
        </p:nvSpPr>
        <p:spPr>
          <a:xfrm>
            <a:off x="4153610" y="4496856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2                                             2</a:t>
            </a:r>
            <a:endParaRPr lang="es-ES" sz="800" dirty="0"/>
          </a:p>
        </p:txBody>
      </p:sp>
      <p:sp>
        <p:nvSpPr>
          <p:cNvPr id="22" name="21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813917" y="964641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Donde:</a:t>
            </a:r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4210258" y="2341266"/>
            <a:ext cx="2735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Directrices;      y = K </a:t>
            </a:r>
            <a:r>
              <a:rPr lang="es-ES" dirty="0" smtClean="0">
                <a:latin typeface="Verdana"/>
              </a:rPr>
              <a:t>± b</a:t>
            </a:r>
            <a:endParaRPr lang="es-ES" dirty="0"/>
          </a:p>
        </p:txBody>
      </p:sp>
      <p:cxnSp>
        <p:nvCxnSpPr>
          <p:cNvPr id="20" name="19 Conector recto"/>
          <p:cNvCxnSpPr/>
          <p:nvPr/>
        </p:nvCxnSpPr>
        <p:spPr>
          <a:xfrm>
            <a:off x="6662056" y="2682909"/>
            <a:ext cx="180871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6591720" y="2652764"/>
            <a:ext cx="341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</a:t>
            </a:r>
            <a:endParaRPr lang="es-ES" dirty="0"/>
          </a:p>
        </p:txBody>
      </p:sp>
      <p:cxnSp>
        <p:nvCxnSpPr>
          <p:cNvPr id="56" name="55 Conector recto"/>
          <p:cNvCxnSpPr/>
          <p:nvPr/>
        </p:nvCxnSpPr>
        <p:spPr>
          <a:xfrm rot="5400000" flipH="1" flipV="1">
            <a:off x="-532951" y="3698678"/>
            <a:ext cx="2888055" cy="1588"/>
          </a:xfrm>
          <a:prstGeom prst="line">
            <a:avLst/>
          </a:prstGeom>
          <a:ln w="127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/>
          <p:nvPr/>
        </p:nvCxnSpPr>
        <p:spPr>
          <a:xfrm flipV="1">
            <a:off x="171279" y="3993445"/>
            <a:ext cx="3708581" cy="658"/>
          </a:xfrm>
          <a:prstGeom prst="line">
            <a:avLst/>
          </a:prstGeom>
          <a:ln w="127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CuadroTexto"/>
          <p:cNvSpPr txBox="1"/>
          <p:nvPr/>
        </p:nvSpPr>
        <p:spPr>
          <a:xfrm>
            <a:off x="3918451" y="3861857"/>
            <a:ext cx="274675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1100" dirty="0" smtClean="0"/>
              <a:t>x</a:t>
            </a:r>
            <a:endParaRPr lang="es-ES" sz="1100" dirty="0"/>
          </a:p>
        </p:txBody>
      </p:sp>
      <p:sp>
        <p:nvSpPr>
          <p:cNvPr id="59" name="58 CuadroTexto"/>
          <p:cNvSpPr txBox="1"/>
          <p:nvPr/>
        </p:nvSpPr>
        <p:spPr>
          <a:xfrm>
            <a:off x="788822" y="2027179"/>
            <a:ext cx="236136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1100" dirty="0" smtClean="0"/>
              <a:t>y</a:t>
            </a:r>
            <a:endParaRPr lang="es-ES" sz="1100" dirty="0"/>
          </a:p>
        </p:txBody>
      </p:sp>
      <p:sp>
        <p:nvSpPr>
          <p:cNvPr id="60" name="59 Elipse"/>
          <p:cNvSpPr/>
          <p:nvPr/>
        </p:nvSpPr>
        <p:spPr>
          <a:xfrm rot="16200000">
            <a:off x="1117425" y="2211514"/>
            <a:ext cx="2454210" cy="1525077"/>
          </a:xfrm>
          <a:prstGeom prst="ellipse">
            <a:avLst/>
          </a:prstGeom>
          <a:noFill/>
          <a:ln w="19050" cmpd="sng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Elipse"/>
          <p:cNvSpPr/>
          <p:nvPr/>
        </p:nvSpPr>
        <p:spPr>
          <a:xfrm>
            <a:off x="2320471" y="2955398"/>
            <a:ext cx="45719" cy="457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Elipse"/>
          <p:cNvSpPr/>
          <p:nvPr/>
        </p:nvSpPr>
        <p:spPr>
          <a:xfrm>
            <a:off x="2318877" y="2419580"/>
            <a:ext cx="45719" cy="45719"/>
          </a:xfrm>
          <a:prstGeom prst="ellipse">
            <a:avLst/>
          </a:prstGeom>
          <a:solidFill>
            <a:srgbClr val="00B0F0"/>
          </a:solidFill>
          <a:ln w="3175" cmpd="sng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Elipse"/>
          <p:cNvSpPr/>
          <p:nvPr/>
        </p:nvSpPr>
        <p:spPr>
          <a:xfrm>
            <a:off x="2323126" y="3475649"/>
            <a:ext cx="45719" cy="45719"/>
          </a:xfrm>
          <a:prstGeom prst="ellipse">
            <a:avLst/>
          </a:prstGeom>
          <a:solidFill>
            <a:srgbClr val="00B0F0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64" name="63 Conector recto"/>
          <p:cNvCxnSpPr/>
          <p:nvPr/>
        </p:nvCxnSpPr>
        <p:spPr>
          <a:xfrm rot="5400000" flipH="1" flipV="1">
            <a:off x="1845413" y="3494751"/>
            <a:ext cx="992981" cy="317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CuadroTexto"/>
          <p:cNvSpPr txBox="1"/>
          <p:nvPr/>
        </p:nvSpPr>
        <p:spPr>
          <a:xfrm>
            <a:off x="2208626" y="3990768"/>
            <a:ext cx="2776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</a:t>
            </a:r>
            <a:endParaRPr lang="es-ES" sz="1000" dirty="0"/>
          </a:p>
        </p:txBody>
      </p:sp>
      <p:cxnSp>
        <p:nvCxnSpPr>
          <p:cNvPr id="66" name="65 Conector recto"/>
          <p:cNvCxnSpPr>
            <a:endCxn id="61" idx="2"/>
          </p:cNvCxnSpPr>
          <p:nvPr/>
        </p:nvCxnSpPr>
        <p:spPr>
          <a:xfrm>
            <a:off x="915172" y="2977592"/>
            <a:ext cx="1405299" cy="666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CuadroTexto"/>
          <p:cNvSpPr txBox="1"/>
          <p:nvPr/>
        </p:nvSpPr>
        <p:spPr>
          <a:xfrm>
            <a:off x="709961" y="2856973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K</a:t>
            </a:r>
            <a:endParaRPr lang="es-ES" sz="1000" dirty="0"/>
          </a:p>
        </p:txBody>
      </p:sp>
      <p:sp>
        <p:nvSpPr>
          <p:cNvPr id="68" name="67 CuadroTexto"/>
          <p:cNvSpPr txBox="1"/>
          <p:nvPr/>
        </p:nvSpPr>
        <p:spPr>
          <a:xfrm>
            <a:off x="2164463" y="2332001"/>
            <a:ext cx="2471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 smtClean="0">
                <a:solidFill>
                  <a:srgbClr val="00B0F0"/>
                </a:solidFill>
              </a:rPr>
              <a:t>F</a:t>
            </a:r>
            <a:endParaRPr lang="es-ES" sz="800" dirty="0">
              <a:solidFill>
                <a:srgbClr val="00B0F0"/>
              </a:solidFill>
            </a:endParaRPr>
          </a:p>
        </p:txBody>
      </p:sp>
      <p:sp>
        <p:nvSpPr>
          <p:cNvPr id="69" name="68 CuadroTexto"/>
          <p:cNvSpPr txBox="1"/>
          <p:nvPr/>
        </p:nvSpPr>
        <p:spPr>
          <a:xfrm>
            <a:off x="2121495" y="3400281"/>
            <a:ext cx="2696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 smtClean="0">
                <a:solidFill>
                  <a:srgbClr val="00B0F0"/>
                </a:solidFill>
              </a:rPr>
              <a:t>F’</a:t>
            </a:r>
            <a:endParaRPr lang="es-ES" sz="800" dirty="0">
              <a:solidFill>
                <a:srgbClr val="00B0F0"/>
              </a:solidFill>
            </a:endParaRPr>
          </a:p>
        </p:txBody>
      </p:sp>
      <p:sp>
        <p:nvSpPr>
          <p:cNvPr id="70" name="69 CuadroTexto"/>
          <p:cNvSpPr txBox="1"/>
          <p:nvPr/>
        </p:nvSpPr>
        <p:spPr>
          <a:xfrm>
            <a:off x="1609271" y="4002674"/>
            <a:ext cx="4138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H-C</a:t>
            </a:r>
            <a:endParaRPr lang="es-ES" sz="1000" dirty="0"/>
          </a:p>
        </p:txBody>
      </p:sp>
      <p:sp>
        <p:nvSpPr>
          <p:cNvPr id="71" name="70 CuadroTexto"/>
          <p:cNvSpPr txBox="1"/>
          <p:nvPr/>
        </p:nvSpPr>
        <p:spPr>
          <a:xfrm>
            <a:off x="2657022" y="3997912"/>
            <a:ext cx="4459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H+C</a:t>
            </a:r>
            <a:endParaRPr lang="es-ES" sz="1000" dirty="0"/>
          </a:p>
        </p:txBody>
      </p:sp>
      <p:sp>
        <p:nvSpPr>
          <p:cNvPr id="72" name="71 Abrir llave"/>
          <p:cNvSpPr/>
          <p:nvPr/>
        </p:nvSpPr>
        <p:spPr>
          <a:xfrm rot="10800000">
            <a:off x="2344298" y="2447803"/>
            <a:ext cx="134409" cy="527902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73" name="72 Conector recto"/>
          <p:cNvCxnSpPr>
            <a:stCxn id="61" idx="0"/>
          </p:cNvCxnSpPr>
          <p:nvPr/>
        </p:nvCxnSpPr>
        <p:spPr>
          <a:xfrm rot="5400000" flipH="1" flipV="1">
            <a:off x="2090430" y="2700857"/>
            <a:ext cx="507443" cy="1641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73 Abrir llave"/>
          <p:cNvSpPr/>
          <p:nvPr/>
        </p:nvSpPr>
        <p:spPr>
          <a:xfrm rot="10800000">
            <a:off x="2351696" y="2976024"/>
            <a:ext cx="134409" cy="527902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5" name="74 CuadroTexto"/>
          <p:cNvSpPr txBox="1"/>
          <p:nvPr/>
        </p:nvSpPr>
        <p:spPr>
          <a:xfrm>
            <a:off x="2425288" y="2604744"/>
            <a:ext cx="2141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c</a:t>
            </a:r>
            <a:endParaRPr lang="es-ES" sz="800" dirty="0">
              <a:solidFill>
                <a:srgbClr val="7030A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6" name="75 CuadroTexto"/>
          <p:cNvSpPr txBox="1"/>
          <p:nvPr/>
        </p:nvSpPr>
        <p:spPr>
          <a:xfrm>
            <a:off x="2423142" y="3117753"/>
            <a:ext cx="2141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c</a:t>
            </a:r>
            <a:endParaRPr lang="es-ES" sz="800" dirty="0">
              <a:solidFill>
                <a:srgbClr val="7030A0"/>
              </a:solidFill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77" name="76 Conector recto"/>
          <p:cNvCxnSpPr/>
          <p:nvPr/>
        </p:nvCxnSpPr>
        <p:spPr>
          <a:xfrm flipV="1">
            <a:off x="983944" y="1446963"/>
            <a:ext cx="2743994" cy="79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Conector recto"/>
          <p:cNvCxnSpPr/>
          <p:nvPr/>
        </p:nvCxnSpPr>
        <p:spPr>
          <a:xfrm flipV="1">
            <a:off x="885136" y="4352611"/>
            <a:ext cx="2743994" cy="79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CuadroTexto"/>
          <p:cNvSpPr txBox="1"/>
          <p:nvPr/>
        </p:nvSpPr>
        <p:spPr>
          <a:xfrm>
            <a:off x="5919905" y="3953988"/>
            <a:ext cx="32240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/>
              <a:t>(x-H) + (y-K) = 1</a:t>
            </a:r>
            <a:endParaRPr lang="es-ES" sz="3000" dirty="0"/>
          </a:p>
        </p:txBody>
      </p:sp>
      <p:cxnSp>
        <p:nvCxnSpPr>
          <p:cNvPr id="82" name="81 Conector recto"/>
          <p:cNvCxnSpPr/>
          <p:nvPr/>
        </p:nvCxnSpPr>
        <p:spPr>
          <a:xfrm>
            <a:off x="5993432" y="4491362"/>
            <a:ext cx="86804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recto"/>
          <p:cNvCxnSpPr/>
          <p:nvPr/>
        </p:nvCxnSpPr>
        <p:spPr>
          <a:xfrm>
            <a:off x="7245641" y="4483637"/>
            <a:ext cx="86804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CuadroTexto"/>
          <p:cNvSpPr txBox="1"/>
          <p:nvPr/>
        </p:nvSpPr>
        <p:spPr>
          <a:xfrm>
            <a:off x="6204122" y="4504003"/>
            <a:ext cx="170751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dirty="0" smtClean="0"/>
              <a:t>b             a</a:t>
            </a:r>
            <a:endParaRPr lang="es-ES" sz="2500" dirty="0"/>
          </a:p>
        </p:txBody>
      </p:sp>
      <p:sp>
        <p:nvSpPr>
          <p:cNvPr id="85" name="84 Rectángulo redondeado"/>
          <p:cNvSpPr/>
          <p:nvPr/>
        </p:nvSpPr>
        <p:spPr>
          <a:xfrm>
            <a:off x="5586707" y="3846512"/>
            <a:ext cx="3346704" cy="1296988"/>
          </a:xfrm>
          <a:prstGeom prst="roundRect">
            <a:avLst/>
          </a:prstGeom>
          <a:solidFill>
            <a:srgbClr val="00B0F0">
              <a:alpha val="23000"/>
            </a:srgb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</a:t>
            </a:r>
            <a:r>
              <a:rPr lang="es-ES" noProof="1" smtClean="0"/>
              <a:t> </a:t>
            </a:r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Canónica, Casos de Orientación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5919905" y="3953988"/>
            <a:ext cx="32240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/>
              <a:t>(x-H) + (y-K) = 1</a:t>
            </a:r>
            <a:endParaRPr lang="es-ES" sz="3000" dirty="0"/>
          </a:p>
        </p:txBody>
      </p:sp>
      <p:cxnSp>
        <p:nvCxnSpPr>
          <p:cNvPr id="40" name="39 Conector recto"/>
          <p:cNvCxnSpPr/>
          <p:nvPr/>
        </p:nvCxnSpPr>
        <p:spPr>
          <a:xfrm>
            <a:off x="5993432" y="4491362"/>
            <a:ext cx="86804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>
            <a:off x="7245641" y="4483637"/>
            <a:ext cx="86804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CuadroTexto"/>
          <p:cNvSpPr txBox="1"/>
          <p:nvPr/>
        </p:nvSpPr>
        <p:spPr>
          <a:xfrm>
            <a:off x="6204122" y="4504003"/>
            <a:ext cx="170751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dirty="0" smtClean="0"/>
              <a:t>a             b</a:t>
            </a:r>
            <a:endParaRPr lang="es-ES" sz="2500" dirty="0"/>
          </a:p>
        </p:txBody>
      </p:sp>
      <p:sp>
        <p:nvSpPr>
          <p:cNvPr id="52" name="51 CuadroTexto"/>
          <p:cNvSpPr txBox="1"/>
          <p:nvPr/>
        </p:nvSpPr>
        <p:spPr>
          <a:xfrm>
            <a:off x="4506111" y="3931211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2                                          2</a:t>
            </a:r>
            <a:endParaRPr lang="es-ES" sz="800" dirty="0"/>
          </a:p>
        </p:txBody>
      </p:sp>
      <p:sp>
        <p:nvSpPr>
          <p:cNvPr id="53" name="52 CuadroTexto"/>
          <p:cNvSpPr txBox="1"/>
          <p:nvPr/>
        </p:nvSpPr>
        <p:spPr>
          <a:xfrm>
            <a:off x="4157065" y="4538704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2                                             2</a:t>
            </a:r>
            <a:endParaRPr lang="es-ES" sz="800" dirty="0"/>
          </a:p>
        </p:txBody>
      </p:sp>
      <p:sp>
        <p:nvSpPr>
          <p:cNvPr id="54" name="53 Rectángulo redondeado"/>
          <p:cNvSpPr/>
          <p:nvPr/>
        </p:nvSpPr>
        <p:spPr>
          <a:xfrm>
            <a:off x="5678177" y="3846512"/>
            <a:ext cx="3346704" cy="1296988"/>
          </a:xfrm>
          <a:prstGeom prst="roundRect">
            <a:avLst/>
          </a:prstGeom>
          <a:solidFill>
            <a:srgbClr val="00B0F0">
              <a:alpha val="23000"/>
            </a:srgb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2" name="21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  <p:cxnSp>
        <p:nvCxnSpPr>
          <p:cNvPr id="13" name="12 Conector recto"/>
          <p:cNvCxnSpPr/>
          <p:nvPr/>
        </p:nvCxnSpPr>
        <p:spPr>
          <a:xfrm rot="5400000" flipH="1" flipV="1">
            <a:off x="1496816" y="3060017"/>
            <a:ext cx="2888055" cy="1588"/>
          </a:xfrm>
          <a:prstGeom prst="line">
            <a:avLst/>
          </a:prstGeom>
          <a:ln w="127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 flipV="1">
            <a:off x="2201046" y="3354784"/>
            <a:ext cx="3708581" cy="658"/>
          </a:xfrm>
          <a:prstGeom prst="line">
            <a:avLst/>
          </a:prstGeom>
          <a:ln w="127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5948218" y="3223196"/>
            <a:ext cx="274675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1100" dirty="0" smtClean="0"/>
              <a:t>x</a:t>
            </a:r>
            <a:endParaRPr lang="es-ES" sz="11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2818589" y="1388518"/>
            <a:ext cx="236136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1100" dirty="0" smtClean="0"/>
              <a:t>y</a:t>
            </a:r>
            <a:endParaRPr lang="es-ES" sz="1100" dirty="0"/>
          </a:p>
        </p:txBody>
      </p:sp>
      <p:sp>
        <p:nvSpPr>
          <p:cNvPr id="17" name="16 Elipse"/>
          <p:cNvSpPr/>
          <p:nvPr/>
        </p:nvSpPr>
        <p:spPr>
          <a:xfrm>
            <a:off x="3147192" y="1572853"/>
            <a:ext cx="2454210" cy="1525077"/>
          </a:xfrm>
          <a:prstGeom prst="ellipse">
            <a:avLst/>
          </a:prstGeom>
          <a:noFill/>
          <a:ln w="19050" cmpd="sng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8" name="17 Elipse"/>
          <p:cNvSpPr/>
          <p:nvPr/>
        </p:nvSpPr>
        <p:spPr>
          <a:xfrm>
            <a:off x="4350238" y="2316737"/>
            <a:ext cx="45719" cy="457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9" name="18 Elipse"/>
          <p:cNvSpPr/>
          <p:nvPr/>
        </p:nvSpPr>
        <p:spPr>
          <a:xfrm>
            <a:off x="3824861" y="2313579"/>
            <a:ext cx="45719" cy="45719"/>
          </a:xfrm>
          <a:prstGeom prst="ellipse">
            <a:avLst/>
          </a:prstGeom>
          <a:solidFill>
            <a:srgbClr val="00B0F0"/>
          </a:solidFill>
          <a:ln w="3175" cmpd="sng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0" name="19 Elipse"/>
          <p:cNvSpPr/>
          <p:nvPr/>
        </p:nvSpPr>
        <p:spPr>
          <a:xfrm>
            <a:off x="4882593" y="2316165"/>
            <a:ext cx="45719" cy="45719"/>
          </a:xfrm>
          <a:prstGeom prst="ellipse">
            <a:avLst/>
          </a:prstGeom>
          <a:solidFill>
            <a:srgbClr val="00B0F0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27" name="26 Conector recto"/>
          <p:cNvCxnSpPr/>
          <p:nvPr/>
        </p:nvCxnSpPr>
        <p:spPr>
          <a:xfrm rot="5400000" flipH="1" flipV="1">
            <a:off x="3875180" y="2856090"/>
            <a:ext cx="992981" cy="317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4238393" y="3352107"/>
            <a:ext cx="2776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</a:t>
            </a:r>
            <a:endParaRPr lang="es-ES" sz="1000" dirty="0"/>
          </a:p>
        </p:txBody>
      </p:sp>
      <p:cxnSp>
        <p:nvCxnSpPr>
          <p:cNvPr id="29" name="28 Conector recto"/>
          <p:cNvCxnSpPr>
            <a:endCxn id="18" idx="2"/>
          </p:cNvCxnSpPr>
          <p:nvPr/>
        </p:nvCxnSpPr>
        <p:spPr>
          <a:xfrm>
            <a:off x="2944939" y="2338931"/>
            <a:ext cx="1405299" cy="666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CuadroTexto"/>
          <p:cNvSpPr txBox="1"/>
          <p:nvPr/>
        </p:nvSpPr>
        <p:spPr>
          <a:xfrm>
            <a:off x="2739728" y="2218312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K</a:t>
            </a:r>
            <a:endParaRPr lang="es-ES" sz="1000" dirty="0"/>
          </a:p>
        </p:txBody>
      </p:sp>
      <p:sp>
        <p:nvSpPr>
          <p:cNvPr id="31" name="30 CuadroTexto"/>
          <p:cNvSpPr txBox="1"/>
          <p:nvPr/>
        </p:nvSpPr>
        <p:spPr>
          <a:xfrm>
            <a:off x="3732591" y="2110590"/>
            <a:ext cx="2471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 smtClean="0">
                <a:solidFill>
                  <a:srgbClr val="00B0F0"/>
                </a:solidFill>
              </a:rPr>
              <a:t>F</a:t>
            </a:r>
            <a:endParaRPr lang="es-ES" sz="800" dirty="0">
              <a:solidFill>
                <a:srgbClr val="00B0F0"/>
              </a:solidFill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4796373" y="2110590"/>
            <a:ext cx="2696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 smtClean="0">
                <a:solidFill>
                  <a:srgbClr val="00B0F0"/>
                </a:solidFill>
              </a:rPr>
              <a:t>F’</a:t>
            </a:r>
            <a:endParaRPr lang="es-ES" sz="800" dirty="0">
              <a:solidFill>
                <a:srgbClr val="00B0F0"/>
              </a:solidFill>
            </a:endParaRPr>
          </a:p>
        </p:txBody>
      </p:sp>
      <p:cxnSp>
        <p:nvCxnSpPr>
          <p:cNvPr id="33" name="32 Conector recto"/>
          <p:cNvCxnSpPr>
            <a:endCxn id="19" idx="4"/>
          </p:cNvCxnSpPr>
          <p:nvPr/>
        </p:nvCxnSpPr>
        <p:spPr>
          <a:xfrm rot="16200000" flipV="1">
            <a:off x="3351934" y="2855086"/>
            <a:ext cx="993363" cy="178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CuadroTexto"/>
          <p:cNvSpPr txBox="1"/>
          <p:nvPr/>
        </p:nvSpPr>
        <p:spPr>
          <a:xfrm>
            <a:off x="3639038" y="3364013"/>
            <a:ext cx="4138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H-C</a:t>
            </a:r>
            <a:endParaRPr lang="es-ES" sz="1000" dirty="0"/>
          </a:p>
        </p:txBody>
      </p:sp>
      <p:sp>
        <p:nvSpPr>
          <p:cNvPr id="35" name="34 CuadroTexto"/>
          <p:cNvSpPr txBox="1"/>
          <p:nvPr/>
        </p:nvSpPr>
        <p:spPr>
          <a:xfrm>
            <a:off x="4686789" y="3359251"/>
            <a:ext cx="4459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H+C</a:t>
            </a:r>
            <a:endParaRPr lang="es-ES" sz="1000" dirty="0"/>
          </a:p>
        </p:txBody>
      </p:sp>
      <p:cxnSp>
        <p:nvCxnSpPr>
          <p:cNvPr id="36" name="35 Conector recto"/>
          <p:cNvCxnSpPr>
            <a:endCxn id="20" idx="4"/>
          </p:cNvCxnSpPr>
          <p:nvPr/>
        </p:nvCxnSpPr>
        <p:spPr>
          <a:xfrm rot="16200000" flipV="1">
            <a:off x="4414302" y="2853035"/>
            <a:ext cx="983634" cy="133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Abrir llave"/>
          <p:cNvSpPr/>
          <p:nvPr/>
        </p:nvSpPr>
        <p:spPr>
          <a:xfrm rot="16200000">
            <a:off x="4057985" y="2151609"/>
            <a:ext cx="101175" cy="524726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CuadroTexto"/>
          <p:cNvSpPr txBox="1"/>
          <p:nvPr/>
        </p:nvSpPr>
        <p:spPr>
          <a:xfrm>
            <a:off x="3991415" y="2410405"/>
            <a:ext cx="2141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c</a:t>
            </a:r>
            <a:endParaRPr lang="es-ES" sz="800" dirty="0">
              <a:solidFill>
                <a:srgbClr val="7030A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7" name="46 Abrir llave"/>
          <p:cNvSpPr/>
          <p:nvPr/>
        </p:nvSpPr>
        <p:spPr>
          <a:xfrm rot="16200000">
            <a:off x="4592459" y="2151608"/>
            <a:ext cx="101175" cy="524726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8" name="47 CuadroTexto"/>
          <p:cNvSpPr txBox="1"/>
          <p:nvPr/>
        </p:nvSpPr>
        <p:spPr>
          <a:xfrm>
            <a:off x="4525889" y="2410404"/>
            <a:ext cx="2141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c</a:t>
            </a:r>
            <a:endParaRPr lang="es-ES" sz="800" dirty="0">
              <a:solidFill>
                <a:srgbClr val="7030A0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51" grpId="0"/>
      <p:bldP spid="52" grpId="0"/>
      <p:bldP spid="53" grpId="0"/>
      <p:bldP spid="54" grpId="0" animBg="1"/>
      <p:bldP spid="15" grpId="0"/>
      <p:bldP spid="16" grpId="0"/>
      <p:bldP spid="17" grpId="0" animBg="1"/>
      <p:bldP spid="18" grpId="0" animBg="1"/>
      <p:bldP spid="19" grpId="0" animBg="1"/>
      <p:bldP spid="20" grpId="0" animBg="1"/>
      <p:bldP spid="28" grpId="0"/>
      <p:bldP spid="30" grpId="0"/>
      <p:bldP spid="31" grpId="0"/>
      <p:bldP spid="32" grpId="0"/>
      <p:bldP spid="34" grpId="0"/>
      <p:bldP spid="35" grpId="0"/>
      <p:bldP spid="45" grpId="0" animBg="1"/>
      <p:bldP spid="46" grpId="0"/>
      <p:bldP spid="47" grpId="0" animBg="1"/>
      <p:bldP spid="4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</a:t>
            </a:r>
            <a:r>
              <a:rPr lang="es-ES" noProof="1" smtClean="0"/>
              <a:t> </a:t>
            </a:r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Canónica, Casos de Orientación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5919905" y="3953988"/>
            <a:ext cx="32240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/>
              <a:t>(x-H) + (y-K) = 1</a:t>
            </a:r>
            <a:endParaRPr lang="es-ES" sz="3000" dirty="0"/>
          </a:p>
        </p:txBody>
      </p:sp>
      <p:cxnSp>
        <p:nvCxnSpPr>
          <p:cNvPr id="40" name="39 Conector recto"/>
          <p:cNvCxnSpPr/>
          <p:nvPr/>
        </p:nvCxnSpPr>
        <p:spPr>
          <a:xfrm>
            <a:off x="5993432" y="4491362"/>
            <a:ext cx="86804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>
            <a:off x="7245641" y="4483637"/>
            <a:ext cx="86804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CuadroTexto"/>
          <p:cNvSpPr txBox="1"/>
          <p:nvPr/>
        </p:nvSpPr>
        <p:spPr>
          <a:xfrm>
            <a:off x="6204122" y="4504003"/>
            <a:ext cx="170751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dirty="0" smtClean="0"/>
              <a:t>b             a</a:t>
            </a:r>
            <a:endParaRPr lang="es-ES" sz="2500" dirty="0"/>
          </a:p>
        </p:txBody>
      </p:sp>
      <p:sp>
        <p:nvSpPr>
          <p:cNvPr id="52" name="51 CuadroTexto"/>
          <p:cNvSpPr txBox="1"/>
          <p:nvPr/>
        </p:nvSpPr>
        <p:spPr>
          <a:xfrm>
            <a:off x="4506111" y="3931211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2                                          2</a:t>
            </a:r>
            <a:endParaRPr lang="es-ES" sz="800" dirty="0"/>
          </a:p>
        </p:txBody>
      </p:sp>
      <p:sp>
        <p:nvSpPr>
          <p:cNvPr id="53" name="52 CuadroTexto"/>
          <p:cNvSpPr txBox="1"/>
          <p:nvPr/>
        </p:nvSpPr>
        <p:spPr>
          <a:xfrm>
            <a:off x="4157065" y="4538704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2                                             2</a:t>
            </a:r>
            <a:endParaRPr lang="es-ES" sz="800" dirty="0"/>
          </a:p>
        </p:txBody>
      </p:sp>
      <p:sp>
        <p:nvSpPr>
          <p:cNvPr id="22" name="21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  <p:cxnSp>
        <p:nvCxnSpPr>
          <p:cNvPr id="13" name="12 Conector recto"/>
          <p:cNvCxnSpPr/>
          <p:nvPr/>
        </p:nvCxnSpPr>
        <p:spPr>
          <a:xfrm rot="5400000" flipH="1" flipV="1">
            <a:off x="1496816" y="3060017"/>
            <a:ext cx="2888055" cy="1588"/>
          </a:xfrm>
          <a:prstGeom prst="line">
            <a:avLst/>
          </a:prstGeom>
          <a:ln w="127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 flipV="1">
            <a:off x="2201046" y="3354784"/>
            <a:ext cx="3708581" cy="658"/>
          </a:xfrm>
          <a:prstGeom prst="line">
            <a:avLst/>
          </a:prstGeom>
          <a:ln w="127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5948218" y="3223196"/>
            <a:ext cx="274675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1100" dirty="0" smtClean="0"/>
              <a:t>x</a:t>
            </a:r>
            <a:endParaRPr lang="es-ES" sz="11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2818589" y="1388518"/>
            <a:ext cx="236136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1100" dirty="0" smtClean="0"/>
              <a:t>y</a:t>
            </a:r>
            <a:endParaRPr lang="es-ES" sz="1100" dirty="0"/>
          </a:p>
        </p:txBody>
      </p:sp>
      <p:sp>
        <p:nvSpPr>
          <p:cNvPr id="17" name="16 Elipse"/>
          <p:cNvSpPr/>
          <p:nvPr/>
        </p:nvSpPr>
        <p:spPr>
          <a:xfrm rot="16200000">
            <a:off x="3147192" y="1572853"/>
            <a:ext cx="2454210" cy="1525077"/>
          </a:xfrm>
          <a:prstGeom prst="ellipse">
            <a:avLst/>
          </a:prstGeom>
          <a:noFill/>
          <a:ln w="19050" cmpd="sng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8" name="17 Elipse"/>
          <p:cNvSpPr/>
          <p:nvPr/>
        </p:nvSpPr>
        <p:spPr>
          <a:xfrm>
            <a:off x="4350238" y="2316737"/>
            <a:ext cx="45719" cy="457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9" name="18 Elipse"/>
          <p:cNvSpPr/>
          <p:nvPr/>
        </p:nvSpPr>
        <p:spPr>
          <a:xfrm>
            <a:off x="4348644" y="1780919"/>
            <a:ext cx="45719" cy="45719"/>
          </a:xfrm>
          <a:prstGeom prst="ellipse">
            <a:avLst/>
          </a:prstGeom>
          <a:solidFill>
            <a:srgbClr val="00B0F0"/>
          </a:solidFill>
          <a:ln w="3175" cmpd="sng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0" name="19 Elipse"/>
          <p:cNvSpPr/>
          <p:nvPr/>
        </p:nvSpPr>
        <p:spPr>
          <a:xfrm>
            <a:off x="4352893" y="2836988"/>
            <a:ext cx="45719" cy="45719"/>
          </a:xfrm>
          <a:prstGeom prst="ellipse">
            <a:avLst/>
          </a:prstGeom>
          <a:solidFill>
            <a:srgbClr val="00B0F0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27" name="26 Conector recto"/>
          <p:cNvCxnSpPr/>
          <p:nvPr/>
        </p:nvCxnSpPr>
        <p:spPr>
          <a:xfrm rot="5400000" flipH="1" flipV="1">
            <a:off x="3875180" y="2856090"/>
            <a:ext cx="992981" cy="317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4238393" y="3352107"/>
            <a:ext cx="2776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</a:t>
            </a:r>
            <a:endParaRPr lang="es-ES" sz="1000" dirty="0"/>
          </a:p>
        </p:txBody>
      </p:sp>
      <p:cxnSp>
        <p:nvCxnSpPr>
          <p:cNvPr id="29" name="28 Conector recto"/>
          <p:cNvCxnSpPr>
            <a:endCxn id="18" idx="2"/>
          </p:cNvCxnSpPr>
          <p:nvPr/>
        </p:nvCxnSpPr>
        <p:spPr>
          <a:xfrm>
            <a:off x="2944939" y="2338931"/>
            <a:ext cx="1405299" cy="666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CuadroTexto"/>
          <p:cNvSpPr txBox="1"/>
          <p:nvPr/>
        </p:nvSpPr>
        <p:spPr>
          <a:xfrm>
            <a:off x="2739728" y="2218312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K</a:t>
            </a:r>
            <a:endParaRPr lang="es-ES" sz="1000" dirty="0"/>
          </a:p>
        </p:txBody>
      </p:sp>
      <p:sp>
        <p:nvSpPr>
          <p:cNvPr id="31" name="30 CuadroTexto"/>
          <p:cNvSpPr txBox="1"/>
          <p:nvPr/>
        </p:nvSpPr>
        <p:spPr>
          <a:xfrm>
            <a:off x="4194230" y="1693340"/>
            <a:ext cx="2471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 smtClean="0">
                <a:solidFill>
                  <a:srgbClr val="00B0F0"/>
                </a:solidFill>
              </a:rPr>
              <a:t>F</a:t>
            </a:r>
            <a:endParaRPr lang="es-ES" sz="800" dirty="0">
              <a:solidFill>
                <a:srgbClr val="00B0F0"/>
              </a:solidFill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4151262" y="2761620"/>
            <a:ext cx="2696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 smtClean="0">
                <a:solidFill>
                  <a:srgbClr val="00B0F0"/>
                </a:solidFill>
              </a:rPr>
              <a:t>F’</a:t>
            </a:r>
            <a:endParaRPr lang="es-ES" sz="800" dirty="0">
              <a:solidFill>
                <a:srgbClr val="00B0F0"/>
              </a:solidFill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3639038" y="3364013"/>
            <a:ext cx="4138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H-C</a:t>
            </a:r>
            <a:endParaRPr lang="es-ES" sz="1000" dirty="0"/>
          </a:p>
        </p:txBody>
      </p:sp>
      <p:sp>
        <p:nvSpPr>
          <p:cNvPr id="35" name="34 CuadroTexto"/>
          <p:cNvSpPr txBox="1"/>
          <p:nvPr/>
        </p:nvSpPr>
        <p:spPr>
          <a:xfrm>
            <a:off x="4686789" y="3359251"/>
            <a:ext cx="4459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H+C</a:t>
            </a:r>
            <a:endParaRPr lang="es-ES" sz="1000" dirty="0"/>
          </a:p>
        </p:txBody>
      </p:sp>
      <p:sp>
        <p:nvSpPr>
          <p:cNvPr id="38" name="37 Rectángulo redondeado"/>
          <p:cNvSpPr/>
          <p:nvPr/>
        </p:nvSpPr>
        <p:spPr>
          <a:xfrm>
            <a:off x="5678177" y="3846512"/>
            <a:ext cx="3346704" cy="1296988"/>
          </a:xfrm>
          <a:prstGeom prst="roundRect">
            <a:avLst/>
          </a:prstGeom>
          <a:solidFill>
            <a:srgbClr val="00B0F0">
              <a:alpha val="23000"/>
            </a:srgb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39" name="38 Abrir llave"/>
          <p:cNvSpPr/>
          <p:nvPr/>
        </p:nvSpPr>
        <p:spPr>
          <a:xfrm rot="10800000">
            <a:off x="4374065" y="1809142"/>
            <a:ext cx="134409" cy="527902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41" name="40 Conector recto"/>
          <p:cNvCxnSpPr>
            <a:stCxn id="18" idx="0"/>
          </p:cNvCxnSpPr>
          <p:nvPr/>
        </p:nvCxnSpPr>
        <p:spPr>
          <a:xfrm rot="5400000" flipH="1" flipV="1">
            <a:off x="4120197" y="2062196"/>
            <a:ext cx="507443" cy="1641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Abrir llave"/>
          <p:cNvSpPr/>
          <p:nvPr/>
        </p:nvSpPr>
        <p:spPr>
          <a:xfrm rot="10800000">
            <a:off x="4381463" y="2337363"/>
            <a:ext cx="134409" cy="527902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5" name="44 CuadroTexto"/>
          <p:cNvSpPr txBox="1"/>
          <p:nvPr/>
        </p:nvSpPr>
        <p:spPr>
          <a:xfrm>
            <a:off x="4455055" y="1966083"/>
            <a:ext cx="2141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c</a:t>
            </a:r>
            <a:endParaRPr lang="es-ES" sz="800" dirty="0">
              <a:solidFill>
                <a:srgbClr val="7030A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4452909" y="2479092"/>
            <a:ext cx="2141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c</a:t>
            </a:r>
            <a:endParaRPr lang="es-ES" sz="800" dirty="0">
              <a:solidFill>
                <a:srgbClr val="7030A0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51" grpId="0"/>
      <p:bldP spid="52" grpId="0"/>
      <p:bldP spid="53" grpId="0"/>
      <p:bldP spid="15" grpId="0"/>
      <p:bldP spid="16" grpId="0"/>
      <p:bldP spid="17" grpId="0" animBg="1"/>
      <p:bldP spid="18" grpId="0" animBg="1"/>
      <p:bldP spid="19" grpId="0" animBg="1"/>
      <p:bldP spid="20" grpId="0" animBg="1"/>
      <p:bldP spid="28" grpId="0"/>
      <p:bldP spid="30" grpId="0"/>
      <p:bldP spid="31" grpId="0"/>
      <p:bldP spid="32" grpId="0"/>
      <p:bldP spid="34" grpId="0"/>
      <p:bldP spid="35" grpId="0"/>
      <p:bldP spid="38" grpId="0" animBg="1"/>
      <p:bldP spid="39" grpId="0" animBg="1"/>
      <p:bldP spid="44" grpId="0" animBg="1"/>
      <p:bldP spid="45" grpId="0"/>
      <p:bldP spid="4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Marcador de contenido"/>
          <p:cNvSpPr>
            <a:spLocks noGrp="1"/>
          </p:cNvSpPr>
          <p:nvPr>
            <p:ph idx="1"/>
          </p:nvPr>
        </p:nvSpPr>
        <p:spPr>
          <a:xfrm>
            <a:off x="828675" y="1200150"/>
            <a:ext cx="1743075" cy="393700"/>
          </a:xfrm>
        </p:spPr>
        <p:txBody>
          <a:bodyPr/>
          <a:lstStyle/>
          <a:p>
            <a:r>
              <a:rPr lang="es-E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Deducimos</a:t>
            </a:r>
            <a:r>
              <a:rPr lang="es-ES" sz="1300" dirty="0" smtClean="0"/>
              <a:t>:</a:t>
            </a:r>
          </a:p>
          <a:p>
            <a:endParaRPr lang="es-ES" dirty="0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 General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069044" y="1299361"/>
            <a:ext cx="32240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/>
              <a:t>(x-H) + (y-K) = 1</a:t>
            </a:r>
            <a:endParaRPr lang="es-ES" sz="3000" dirty="0"/>
          </a:p>
        </p:txBody>
      </p:sp>
      <p:cxnSp>
        <p:nvCxnSpPr>
          <p:cNvPr id="15" name="14 Conector recto"/>
          <p:cNvCxnSpPr/>
          <p:nvPr/>
        </p:nvCxnSpPr>
        <p:spPr>
          <a:xfrm>
            <a:off x="3142571" y="1836735"/>
            <a:ext cx="86804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>
            <a:off x="4394780" y="1829010"/>
            <a:ext cx="86804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3353261" y="1849376"/>
            <a:ext cx="170751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dirty="0" smtClean="0"/>
              <a:t>a             b</a:t>
            </a:r>
            <a:endParaRPr lang="es-ES" sz="2500" dirty="0"/>
          </a:p>
        </p:txBody>
      </p:sp>
      <p:sp>
        <p:nvSpPr>
          <p:cNvPr id="18" name="17 CuadroTexto"/>
          <p:cNvSpPr txBox="1"/>
          <p:nvPr/>
        </p:nvSpPr>
        <p:spPr>
          <a:xfrm>
            <a:off x="1651786" y="1302340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2                                          2</a:t>
            </a:r>
            <a:endParaRPr lang="es-ES" sz="800" dirty="0"/>
          </a:p>
        </p:txBody>
      </p:sp>
      <p:sp>
        <p:nvSpPr>
          <p:cNvPr id="19" name="18 CuadroTexto"/>
          <p:cNvSpPr txBox="1"/>
          <p:nvPr/>
        </p:nvSpPr>
        <p:spPr>
          <a:xfrm>
            <a:off x="1302740" y="1909833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2                                             2</a:t>
            </a:r>
            <a:endParaRPr lang="es-ES" sz="800" dirty="0"/>
          </a:p>
        </p:txBody>
      </p:sp>
      <p:sp>
        <p:nvSpPr>
          <p:cNvPr id="21" name="20 CuadroTexto"/>
          <p:cNvSpPr txBox="1"/>
          <p:nvPr/>
        </p:nvSpPr>
        <p:spPr>
          <a:xfrm>
            <a:off x="6108970" y="1488333"/>
            <a:ext cx="1877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/ ab</a:t>
            </a:r>
            <a:endParaRPr lang="es-ES" dirty="0"/>
          </a:p>
        </p:txBody>
      </p:sp>
      <p:sp>
        <p:nvSpPr>
          <p:cNvPr id="22" name="21 CuadroTexto"/>
          <p:cNvSpPr txBox="1"/>
          <p:nvPr/>
        </p:nvSpPr>
        <p:spPr>
          <a:xfrm>
            <a:off x="3025302" y="241246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b(x-H) + a(y-K) – ab = 0</a:t>
            </a:r>
            <a:endParaRPr lang="es-ES" dirty="0"/>
          </a:p>
        </p:txBody>
      </p:sp>
      <p:sp>
        <p:nvSpPr>
          <p:cNvPr id="23" name="22 CuadroTexto"/>
          <p:cNvSpPr txBox="1"/>
          <p:nvPr/>
        </p:nvSpPr>
        <p:spPr>
          <a:xfrm>
            <a:off x="2441642" y="3025303"/>
            <a:ext cx="4766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bx-2bHx+Hb+ay-2HKy + </a:t>
            </a:r>
            <a:r>
              <a:rPr lang="es-ES" dirty="0" err="1" smtClean="0"/>
              <a:t>aK</a:t>
            </a:r>
            <a:r>
              <a:rPr lang="es-ES" dirty="0" smtClean="0"/>
              <a:t> – ab = 0</a:t>
            </a:r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918968" y="2377997"/>
            <a:ext cx="527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2               2           2               2            2   2       </a:t>
            </a:r>
            <a:endParaRPr lang="es-ES" sz="800" dirty="0"/>
          </a:p>
        </p:txBody>
      </p:sp>
      <p:sp>
        <p:nvSpPr>
          <p:cNvPr id="29" name="28 CuadroTexto"/>
          <p:cNvSpPr txBox="1"/>
          <p:nvPr/>
        </p:nvSpPr>
        <p:spPr>
          <a:xfrm>
            <a:off x="331671" y="2976446"/>
            <a:ext cx="58646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                        2        2                    2  2      2   2          2                     2     2          2   2</a:t>
            </a:r>
            <a:endParaRPr lang="es-ES" sz="800" dirty="0"/>
          </a:p>
        </p:txBody>
      </p:sp>
      <p:sp>
        <p:nvSpPr>
          <p:cNvPr id="30" name="29 CuadroTexto"/>
          <p:cNvSpPr txBox="1"/>
          <p:nvPr/>
        </p:nvSpPr>
        <p:spPr>
          <a:xfrm>
            <a:off x="3706153" y="3439115"/>
            <a:ext cx="18126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b = A</a:t>
            </a:r>
          </a:p>
          <a:p>
            <a:r>
              <a:rPr lang="es-ES" dirty="0" smtClean="0"/>
              <a:t> -2bH = C</a:t>
            </a:r>
          </a:p>
          <a:p>
            <a:r>
              <a:rPr lang="es-ES" dirty="0" smtClean="0"/>
              <a:t>a = B</a:t>
            </a:r>
          </a:p>
          <a:p>
            <a:r>
              <a:rPr lang="es-ES" dirty="0" smtClean="0"/>
              <a:t>-2aK = D</a:t>
            </a:r>
          </a:p>
          <a:p>
            <a:r>
              <a:rPr lang="es-ES" dirty="0" err="1" smtClean="0"/>
              <a:t>Hb+aK</a:t>
            </a:r>
            <a:r>
              <a:rPr lang="es-ES" dirty="0" smtClean="0"/>
              <a:t>-ab = E</a:t>
            </a:r>
            <a:endParaRPr lang="es-ES" dirty="0"/>
          </a:p>
        </p:txBody>
      </p:sp>
      <p:sp>
        <p:nvSpPr>
          <p:cNvPr id="31" name="30 CuadroTexto"/>
          <p:cNvSpPr txBox="1"/>
          <p:nvPr/>
        </p:nvSpPr>
        <p:spPr>
          <a:xfrm>
            <a:off x="3798385" y="3412429"/>
            <a:ext cx="4094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2       </a:t>
            </a:r>
            <a:endParaRPr lang="es-ES" sz="8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4047889" y="3702393"/>
            <a:ext cx="4094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2       </a:t>
            </a:r>
            <a:endParaRPr lang="es-ES" sz="8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3828055" y="4000450"/>
            <a:ext cx="4094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2       </a:t>
            </a:r>
            <a:endParaRPr lang="es-ES" sz="800" dirty="0"/>
          </a:p>
        </p:txBody>
      </p:sp>
      <p:sp>
        <p:nvSpPr>
          <p:cNvPr id="35" name="34 CuadroTexto"/>
          <p:cNvSpPr txBox="1"/>
          <p:nvPr/>
        </p:nvSpPr>
        <p:spPr>
          <a:xfrm>
            <a:off x="4004731" y="4258047"/>
            <a:ext cx="4094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2       </a:t>
            </a:r>
            <a:endParaRPr lang="es-ES" sz="800" dirty="0"/>
          </a:p>
        </p:txBody>
      </p:sp>
      <p:sp>
        <p:nvSpPr>
          <p:cNvPr id="37" name="36 CuadroTexto"/>
          <p:cNvSpPr txBox="1"/>
          <p:nvPr/>
        </p:nvSpPr>
        <p:spPr>
          <a:xfrm>
            <a:off x="3833448" y="4491368"/>
            <a:ext cx="14373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2  2       2    2    2  2                </a:t>
            </a:r>
            <a:endParaRPr lang="es-ES" sz="800" dirty="0"/>
          </a:p>
        </p:txBody>
      </p:sp>
      <p:sp>
        <p:nvSpPr>
          <p:cNvPr id="40" name="39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41" name="40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9" grpId="0"/>
      <p:bldP spid="30" grpId="0"/>
      <p:bldP spid="31" grpId="0"/>
      <p:bldP spid="33" grpId="0"/>
      <p:bldP spid="34" grpId="0"/>
      <p:bldP spid="35" grpId="0"/>
      <p:bldP spid="3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 General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2188395" y="2496621"/>
            <a:ext cx="50240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err="1" smtClean="0"/>
              <a:t>Ax</a:t>
            </a:r>
            <a:r>
              <a:rPr lang="es-ES" sz="3000" dirty="0" smtClean="0"/>
              <a:t> + </a:t>
            </a:r>
            <a:r>
              <a:rPr lang="es-ES" sz="3000" dirty="0" err="1" smtClean="0"/>
              <a:t>By</a:t>
            </a:r>
            <a:r>
              <a:rPr lang="es-ES" sz="3000" dirty="0" smtClean="0"/>
              <a:t> + </a:t>
            </a:r>
            <a:r>
              <a:rPr lang="es-ES" sz="3000" dirty="0" err="1" smtClean="0"/>
              <a:t>Cx</a:t>
            </a:r>
            <a:r>
              <a:rPr lang="es-ES" sz="3000" dirty="0" smtClean="0"/>
              <a:t> + Dy + E = 0</a:t>
            </a:r>
            <a:endParaRPr lang="es-ES" sz="3000" dirty="0"/>
          </a:p>
        </p:txBody>
      </p:sp>
      <p:sp>
        <p:nvSpPr>
          <p:cNvPr id="27" name="26 Rectángulo redondeado"/>
          <p:cNvSpPr/>
          <p:nvPr/>
        </p:nvSpPr>
        <p:spPr>
          <a:xfrm>
            <a:off x="2165944" y="2302477"/>
            <a:ext cx="4758837" cy="995528"/>
          </a:xfrm>
          <a:prstGeom prst="roundRect">
            <a:avLst/>
          </a:prstGeom>
          <a:solidFill>
            <a:srgbClr val="00B0F0">
              <a:alpha val="23000"/>
            </a:srgb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8" name="27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0" y="4625704"/>
            <a:ext cx="5971824" cy="51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1500" dirty="0" smtClean="0"/>
              <a:t>*Debes convertir a la forma canónica para encontrar su sentido exacto</a:t>
            </a:r>
            <a:endParaRPr lang="es-ES" sz="1500" dirty="0"/>
          </a:p>
        </p:txBody>
      </p:sp>
      <p:sp>
        <p:nvSpPr>
          <p:cNvPr id="39" name="38 CuadroTexto"/>
          <p:cNvSpPr txBox="1"/>
          <p:nvPr/>
        </p:nvSpPr>
        <p:spPr>
          <a:xfrm>
            <a:off x="951837" y="2459174"/>
            <a:ext cx="527600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/>
              <a:t>                                                          </a:t>
            </a:r>
            <a:r>
              <a:rPr lang="es-ES" sz="1500" dirty="0" smtClean="0"/>
              <a:t>2               2</a:t>
            </a:r>
            <a:endParaRPr lang="es-ES" sz="1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 animBg="1"/>
      <p:bldP spid="36" grpId="0"/>
      <p:bldP spid="3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>
            <a:hlinkClick r:id="rId2"/>
          </p:cNvPr>
          <p:cNvSpPr txBox="1"/>
          <p:nvPr/>
        </p:nvSpPr>
        <p:spPr>
          <a:xfrm>
            <a:off x="1587526" y="1684981"/>
            <a:ext cx="602659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http://www.guiasdeapoyo.net/</a:t>
            </a:r>
            <a:endParaRPr lang="es-ES" sz="3000" u="sng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37378" y="489170"/>
            <a:ext cx="7184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encontrar más material sobre matemáticas y física visitar: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812153" y="3478704"/>
            <a:ext cx="3594254" cy="4909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800" dirty="0" smtClean="0">
                <a:latin typeface="Brush Script MT" pitchFamily="66" charset="0"/>
              </a:rPr>
              <a:t>Gentileza de Daniel Montoya</a:t>
            </a:r>
            <a:endParaRPr lang="es-ES" sz="2800" dirty="0">
              <a:latin typeface="Brush Script MT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Cambria Math" pitchFamily="18" charset="0"/>
              </a:rPr>
              <a:t>La Elipse:</a:t>
            </a:r>
            <a:endParaRPr lang="es-E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  <a:ea typeface="Cambria Math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8675" y="988395"/>
            <a:ext cx="7486650" cy="3429000"/>
          </a:xfrm>
        </p:spPr>
        <p:txBody>
          <a:bodyPr anchor="ctr"/>
          <a:lstStyle/>
          <a:p>
            <a:pPr algn="ctr"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Es la sección cónica resultante de cortar con un ángulo de inclinación respecto a la base del cono sin cortar a ésta misma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3 CuadroTexto">
            <a:hlinkClick r:id="rId2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con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8562" y="1362075"/>
            <a:ext cx="1666875" cy="2419350"/>
          </a:xfrm>
          <a:prstGeom prst="rect">
            <a:avLst/>
          </a:prstGeom>
        </p:spPr>
      </p:pic>
      <p:cxnSp>
        <p:nvCxnSpPr>
          <p:cNvPr id="7" name="6 Conector recto"/>
          <p:cNvCxnSpPr/>
          <p:nvPr/>
        </p:nvCxnSpPr>
        <p:spPr>
          <a:xfrm>
            <a:off x="3821229" y="2165684"/>
            <a:ext cx="1607419" cy="693019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Forma libre"/>
          <p:cNvSpPr/>
          <p:nvPr/>
        </p:nvSpPr>
        <p:spPr>
          <a:xfrm>
            <a:off x="3748413" y="3284740"/>
            <a:ext cx="1647173" cy="219206"/>
          </a:xfrm>
          <a:custGeom>
            <a:avLst/>
            <a:gdLst>
              <a:gd name="connsiteX0" fmla="*/ 0 w 1647173"/>
              <a:gd name="connsiteY0" fmla="*/ 219206 h 219206"/>
              <a:gd name="connsiteX1" fmla="*/ 826718 w 1647173"/>
              <a:gd name="connsiteY1" fmla="*/ 0 h 219206"/>
              <a:gd name="connsiteX2" fmla="*/ 1647173 w 1647173"/>
              <a:gd name="connsiteY2" fmla="*/ 219206 h 219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47173" h="219206">
                <a:moveTo>
                  <a:pt x="0" y="219206"/>
                </a:moveTo>
                <a:cubicBezTo>
                  <a:pt x="276094" y="109603"/>
                  <a:pt x="552189" y="0"/>
                  <a:pt x="826718" y="0"/>
                </a:cubicBezTo>
                <a:cubicBezTo>
                  <a:pt x="1101247" y="0"/>
                  <a:pt x="1374210" y="109603"/>
                  <a:pt x="1647173" y="219206"/>
                </a:cubicBezTo>
              </a:path>
            </a:pathLst>
          </a:custGeom>
          <a:ln w="6350">
            <a:solidFill>
              <a:schemeClr val="bg2">
                <a:lumMod val="10000"/>
              </a:schemeClr>
            </a:solidFill>
            <a:prstDash val="sys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542891" y="662943"/>
            <a:ext cx="2058218" cy="822722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La Elipse</a:t>
            </a:r>
            <a:endParaRPr kumimoji="0" lang="es-ES" sz="30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8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con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8562" y="1362075"/>
            <a:ext cx="1666875" cy="2419350"/>
          </a:xfrm>
          <a:prstGeom prst="rect">
            <a:avLst/>
          </a:prstGeom>
        </p:spPr>
      </p:pic>
      <p:sp>
        <p:nvSpPr>
          <p:cNvPr id="8" name="7 Forma libre"/>
          <p:cNvSpPr/>
          <p:nvPr/>
        </p:nvSpPr>
        <p:spPr>
          <a:xfrm>
            <a:off x="3748413" y="3284740"/>
            <a:ext cx="1647173" cy="219206"/>
          </a:xfrm>
          <a:custGeom>
            <a:avLst/>
            <a:gdLst>
              <a:gd name="connsiteX0" fmla="*/ 0 w 1647173"/>
              <a:gd name="connsiteY0" fmla="*/ 219206 h 219206"/>
              <a:gd name="connsiteX1" fmla="*/ 826718 w 1647173"/>
              <a:gd name="connsiteY1" fmla="*/ 0 h 219206"/>
              <a:gd name="connsiteX2" fmla="*/ 1647173 w 1647173"/>
              <a:gd name="connsiteY2" fmla="*/ 219206 h 219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47173" h="219206">
                <a:moveTo>
                  <a:pt x="0" y="219206"/>
                </a:moveTo>
                <a:cubicBezTo>
                  <a:pt x="276094" y="109603"/>
                  <a:pt x="552189" y="0"/>
                  <a:pt x="826718" y="0"/>
                </a:cubicBezTo>
                <a:cubicBezTo>
                  <a:pt x="1101247" y="0"/>
                  <a:pt x="1374210" y="109603"/>
                  <a:pt x="1647173" y="219206"/>
                </a:cubicBezTo>
              </a:path>
            </a:pathLst>
          </a:custGeom>
          <a:ln w="6350">
            <a:solidFill>
              <a:schemeClr val="bg2">
                <a:lumMod val="10000"/>
              </a:schemeClr>
            </a:solidFill>
            <a:prstDash val="sys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542891" y="662943"/>
            <a:ext cx="2058218" cy="822722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La Elipse</a:t>
            </a:r>
            <a:endParaRPr kumimoji="0" lang="es-ES" sz="30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5 Elipse"/>
          <p:cNvSpPr/>
          <p:nvPr/>
        </p:nvSpPr>
        <p:spPr>
          <a:xfrm rot="1358436">
            <a:off x="4166195" y="2433674"/>
            <a:ext cx="947463" cy="186887"/>
          </a:xfrm>
          <a:prstGeom prst="ellipse">
            <a:avLst/>
          </a:prstGeom>
          <a:solidFill>
            <a:srgbClr val="00B0F0">
              <a:alpha val="62000"/>
            </a:srgbClr>
          </a:solidFill>
          <a:ln w="6350" cmpd="sng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0" name="9 Conector recto"/>
          <p:cNvCxnSpPr/>
          <p:nvPr/>
        </p:nvCxnSpPr>
        <p:spPr>
          <a:xfrm>
            <a:off x="3821229" y="2165684"/>
            <a:ext cx="1607419" cy="693019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>
            <a:hlinkClick r:id="rId3" action="ppaction://hlinksldjump"/>
          </p:cNvPr>
          <p:cNvSpPr txBox="1"/>
          <p:nvPr/>
        </p:nvSpPr>
        <p:spPr>
          <a:xfrm>
            <a:off x="0" y="10757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" y="10758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Elipse"/>
          <p:cNvSpPr/>
          <p:nvPr/>
        </p:nvSpPr>
        <p:spPr>
          <a:xfrm>
            <a:off x="3687257" y="2086754"/>
            <a:ext cx="1769485" cy="950941"/>
          </a:xfrm>
          <a:prstGeom prst="ellipse">
            <a:avLst/>
          </a:prstGeom>
          <a:solidFill>
            <a:srgbClr val="00B0F0">
              <a:alpha val="62000"/>
            </a:srgbClr>
          </a:solidFill>
          <a:ln w="6350" cmpd="sng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8" name="7 Conector recto"/>
          <p:cNvCxnSpPr/>
          <p:nvPr/>
        </p:nvCxnSpPr>
        <p:spPr>
          <a:xfrm rot="5400000" flipH="1" flipV="1">
            <a:off x="3848463" y="2573214"/>
            <a:ext cx="1465729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3543300" y="2562225"/>
            <a:ext cx="2131359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1 Título"/>
          <p:cNvSpPr txBox="1">
            <a:spLocks/>
          </p:cNvSpPr>
          <p:nvPr/>
        </p:nvSpPr>
        <p:spPr>
          <a:xfrm>
            <a:off x="3542891" y="662943"/>
            <a:ext cx="2058218" cy="822722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La Elipse</a:t>
            </a:r>
            <a:endParaRPr kumimoji="0" lang="es-ES" sz="30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5 CuadroTexto">
            <a:hlinkClick r:id="rId2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Cambria Math" pitchFamily="18" charset="0"/>
              </a:rPr>
              <a:t>Términos generales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  <a:ea typeface="Cambria Math" pitchFamily="18" charset="0"/>
            </a:endParaRPr>
          </a:p>
        </p:txBody>
      </p:sp>
      <p:sp>
        <p:nvSpPr>
          <p:cNvPr id="3" name="2 CuadroTexto">
            <a:hlinkClick r:id="rId2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Elipse en el plano cartesiano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 rot="5400000" flipH="1" flipV="1">
            <a:off x="2429778" y="3403930"/>
            <a:ext cx="2888055" cy="1588"/>
          </a:xfrm>
          <a:prstGeom prst="line">
            <a:avLst/>
          </a:prstGeom>
          <a:ln w="127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 flipV="1">
            <a:off x="3134008" y="3698697"/>
            <a:ext cx="3708581" cy="658"/>
          </a:xfrm>
          <a:prstGeom prst="line">
            <a:avLst/>
          </a:prstGeom>
          <a:ln w="127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6881180" y="3567109"/>
            <a:ext cx="274675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1100" dirty="0" smtClean="0"/>
              <a:t>x</a:t>
            </a:r>
            <a:endParaRPr lang="es-ES" sz="11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3751551" y="1732431"/>
            <a:ext cx="236136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1100" dirty="0" smtClean="0"/>
              <a:t>y</a:t>
            </a:r>
            <a:endParaRPr lang="es-ES" sz="1100" dirty="0"/>
          </a:p>
        </p:txBody>
      </p:sp>
      <p:sp>
        <p:nvSpPr>
          <p:cNvPr id="37" name="36 Elipse"/>
          <p:cNvSpPr/>
          <p:nvPr/>
        </p:nvSpPr>
        <p:spPr>
          <a:xfrm>
            <a:off x="4080154" y="1916766"/>
            <a:ext cx="2454210" cy="1525077"/>
          </a:xfrm>
          <a:prstGeom prst="ellipse">
            <a:avLst/>
          </a:prstGeom>
          <a:noFill/>
          <a:ln w="19050" cmpd="sng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Elipse"/>
          <p:cNvSpPr/>
          <p:nvPr/>
        </p:nvSpPr>
        <p:spPr>
          <a:xfrm>
            <a:off x="5283200" y="2660650"/>
            <a:ext cx="45719" cy="457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Elipse"/>
          <p:cNvSpPr/>
          <p:nvPr/>
        </p:nvSpPr>
        <p:spPr>
          <a:xfrm>
            <a:off x="4757823" y="2657492"/>
            <a:ext cx="45719" cy="45719"/>
          </a:xfrm>
          <a:prstGeom prst="ellipse">
            <a:avLst/>
          </a:prstGeom>
          <a:solidFill>
            <a:srgbClr val="00B0F0"/>
          </a:solidFill>
          <a:ln w="3175" cmpd="sng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Elipse"/>
          <p:cNvSpPr/>
          <p:nvPr/>
        </p:nvSpPr>
        <p:spPr>
          <a:xfrm>
            <a:off x="5815555" y="2660078"/>
            <a:ext cx="45719" cy="45719"/>
          </a:xfrm>
          <a:prstGeom prst="ellipse">
            <a:avLst/>
          </a:prstGeom>
          <a:solidFill>
            <a:srgbClr val="00B0F0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5" name="44 Abrir llave"/>
          <p:cNvSpPr/>
          <p:nvPr/>
        </p:nvSpPr>
        <p:spPr>
          <a:xfrm rot="16200000">
            <a:off x="4990947" y="2493324"/>
            <a:ext cx="101175" cy="524726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Abrir llave"/>
          <p:cNvSpPr/>
          <p:nvPr/>
        </p:nvSpPr>
        <p:spPr>
          <a:xfrm rot="16200000">
            <a:off x="5519584" y="2491736"/>
            <a:ext cx="101175" cy="527902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58" name="57 Conector recto"/>
          <p:cNvCxnSpPr>
            <a:stCxn id="38" idx="6"/>
            <a:endCxn id="37" idx="6"/>
          </p:cNvCxnSpPr>
          <p:nvPr/>
        </p:nvCxnSpPr>
        <p:spPr>
          <a:xfrm flipV="1">
            <a:off x="5328919" y="2679305"/>
            <a:ext cx="1205445" cy="4205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"/>
          <p:cNvCxnSpPr>
            <a:stCxn id="37" idx="0"/>
            <a:endCxn id="38" idx="0"/>
          </p:cNvCxnSpPr>
          <p:nvPr/>
        </p:nvCxnSpPr>
        <p:spPr>
          <a:xfrm rot="16200000" flipH="1" flipV="1">
            <a:off x="4934718" y="2288108"/>
            <a:ext cx="743884" cy="1199"/>
          </a:xfrm>
          <a:prstGeom prst="line">
            <a:avLst/>
          </a:prstGeom>
          <a:ln>
            <a:solidFill>
              <a:srgbClr val="FC5B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CuadroTexto"/>
          <p:cNvSpPr txBox="1"/>
          <p:nvPr/>
        </p:nvSpPr>
        <p:spPr>
          <a:xfrm>
            <a:off x="4924377" y="2752120"/>
            <a:ext cx="2141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c</a:t>
            </a:r>
            <a:endParaRPr lang="es-ES" sz="800" dirty="0">
              <a:solidFill>
                <a:srgbClr val="7030A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7" name="66 CuadroTexto"/>
          <p:cNvSpPr txBox="1"/>
          <p:nvPr/>
        </p:nvSpPr>
        <p:spPr>
          <a:xfrm>
            <a:off x="5464840" y="2748403"/>
            <a:ext cx="2141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c</a:t>
            </a:r>
            <a:endParaRPr lang="es-ES" sz="800" dirty="0">
              <a:solidFill>
                <a:srgbClr val="7030A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8" name="67 CuadroTexto"/>
          <p:cNvSpPr txBox="1"/>
          <p:nvPr/>
        </p:nvSpPr>
        <p:spPr>
          <a:xfrm>
            <a:off x="5089416" y="2195775"/>
            <a:ext cx="2407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 smtClean="0">
                <a:solidFill>
                  <a:srgbClr val="FC5B1A"/>
                </a:solidFill>
                <a:latin typeface="Cambria Math" pitchFamily="18" charset="0"/>
                <a:ea typeface="Cambria Math" pitchFamily="18" charset="0"/>
              </a:rPr>
              <a:t>b</a:t>
            </a:r>
            <a:endParaRPr lang="es-ES" sz="800" dirty="0">
              <a:solidFill>
                <a:srgbClr val="FC5B1A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0" name="69 CuadroTexto"/>
          <p:cNvSpPr txBox="1"/>
          <p:nvPr/>
        </p:nvSpPr>
        <p:spPr>
          <a:xfrm>
            <a:off x="5509999" y="2490563"/>
            <a:ext cx="214105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sz="800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a</a:t>
            </a:r>
            <a:endParaRPr lang="es-ES" sz="800" dirty="0">
              <a:solidFill>
                <a:srgbClr val="00B050"/>
              </a:solidFill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72" name="71 Conector recto"/>
          <p:cNvCxnSpPr>
            <a:endCxn id="56" idx="0"/>
          </p:cNvCxnSpPr>
          <p:nvPr/>
        </p:nvCxnSpPr>
        <p:spPr>
          <a:xfrm rot="5400000" flipH="1" flipV="1">
            <a:off x="4808142" y="3200003"/>
            <a:ext cx="992981" cy="317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78 CuadroTexto"/>
          <p:cNvSpPr txBox="1"/>
          <p:nvPr/>
        </p:nvSpPr>
        <p:spPr>
          <a:xfrm>
            <a:off x="5171355" y="3696020"/>
            <a:ext cx="2776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</a:t>
            </a:r>
            <a:endParaRPr lang="es-ES" sz="1000" dirty="0"/>
          </a:p>
        </p:txBody>
      </p:sp>
      <p:cxnSp>
        <p:nvCxnSpPr>
          <p:cNvPr id="80" name="79 Conector recto"/>
          <p:cNvCxnSpPr>
            <a:endCxn id="38" idx="2"/>
          </p:cNvCxnSpPr>
          <p:nvPr/>
        </p:nvCxnSpPr>
        <p:spPr>
          <a:xfrm>
            <a:off x="3877901" y="2682844"/>
            <a:ext cx="1405299" cy="666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82 CuadroTexto"/>
          <p:cNvSpPr txBox="1"/>
          <p:nvPr/>
        </p:nvSpPr>
        <p:spPr>
          <a:xfrm>
            <a:off x="3672690" y="2562225"/>
            <a:ext cx="269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K</a:t>
            </a:r>
            <a:endParaRPr lang="es-ES" sz="1000" dirty="0"/>
          </a:p>
        </p:txBody>
      </p:sp>
      <p:sp>
        <p:nvSpPr>
          <p:cNvPr id="84" name="83 CuadroTexto"/>
          <p:cNvSpPr txBox="1"/>
          <p:nvPr/>
        </p:nvSpPr>
        <p:spPr>
          <a:xfrm>
            <a:off x="4665553" y="2454503"/>
            <a:ext cx="2471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 smtClean="0">
                <a:solidFill>
                  <a:srgbClr val="00B0F0"/>
                </a:solidFill>
              </a:rPr>
              <a:t>F</a:t>
            </a:r>
            <a:endParaRPr lang="es-ES" sz="800" dirty="0">
              <a:solidFill>
                <a:srgbClr val="00B0F0"/>
              </a:solidFill>
            </a:endParaRPr>
          </a:p>
        </p:txBody>
      </p:sp>
      <p:sp>
        <p:nvSpPr>
          <p:cNvPr id="85" name="84 CuadroTexto"/>
          <p:cNvSpPr txBox="1"/>
          <p:nvPr/>
        </p:nvSpPr>
        <p:spPr>
          <a:xfrm>
            <a:off x="5729335" y="2454503"/>
            <a:ext cx="2696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 smtClean="0">
                <a:solidFill>
                  <a:srgbClr val="00B0F0"/>
                </a:solidFill>
              </a:rPr>
              <a:t>F’</a:t>
            </a:r>
            <a:endParaRPr lang="es-ES" sz="800" dirty="0">
              <a:solidFill>
                <a:srgbClr val="00B0F0"/>
              </a:solidFill>
            </a:endParaRPr>
          </a:p>
        </p:txBody>
      </p:sp>
      <p:cxnSp>
        <p:nvCxnSpPr>
          <p:cNvPr id="86" name="85 Conector recto"/>
          <p:cNvCxnSpPr>
            <a:endCxn id="43" idx="4"/>
          </p:cNvCxnSpPr>
          <p:nvPr/>
        </p:nvCxnSpPr>
        <p:spPr>
          <a:xfrm rot="16200000" flipV="1">
            <a:off x="4284896" y="3198999"/>
            <a:ext cx="993363" cy="178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CuadroTexto"/>
          <p:cNvSpPr txBox="1"/>
          <p:nvPr/>
        </p:nvSpPr>
        <p:spPr>
          <a:xfrm>
            <a:off x="4572000" y="3707926"/>
            <a:ext cx="4138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H-C</a:t>
            </a:r>
            <a:endParaRPr lang="es-ES" sz="1000" dirty="0"/>
          </a:p>
        </p:txBody>
      </p:sp>
      <p:sp>
        <p:nvSpPr>
          <p:cNvPr id="89" name="88 CuadroTexto"/>
          <p:cNvSpPr txBox="1"/>
          <p:nvPr/>
        </p:nvSpPr>
        <p:spPr>
          <a:xfrm>
            <a:off x="5619751" y="3703164"/>
            <a:ext cx="4459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H+C</a:t>
            </a:r>
            <a:endParaRPr lang="es-ES" sz="1000" dirty="0"/>
          </a:p>
        </p:txBody>
      </p:sp>
      <p:cxnSp>
        <p:nvCxnSpPr>
          <p:cNvPr id="90" name="89 Conector recto"/>
          <p:cNvCxnSpPr>
            <a:endCxn id="44" idx="4"/>
          </p:cNvCxnSpPr>
          <p:nvPr/>
        </p:nvCxnSpPr>
        <p:spPr>
          <a:xfrm rot="16200000" flipV="1">
            <a:off x="5347264" y="3196948"/>
            <a:ext cx="983634" cy="133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Elipse"/>
          <p:cNvSpPr/>
          <p:nvPr/>
        </p:nvSpPr>
        <p:spPr>
          <a:xfrm>
            <a:off x="6511925" y="2658269"/>
            <a:ext cx="45719" cy="45719"/>
          </a:xfrm>
          <a:prstGeom prst="ellipse">
            <a:avLst/>
          </a:prstGeom>
          <a:solidFill>
            <a:srgbClr val="BC8B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93" name="92 Conector recto"/>
          <p:cNvCxnSpPr>
            <a:endCxn id="92" idx="4"/>
          </p:cNvCxnSpPr>
          <p:nvPr/>
        </p:nvCxnSpPr>
        <p:spPr>
          <a:xfrm rot="5400000" flipH="1" flipV="1">
            <a:off x="6037422" y="3198338"/>
            <a:ext cx="991712" cy="3013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96 CuadroTexto"/>
          <p:cNvSpPr txBox="1"/>
          <p:nvPr/>
        </p:nvSpPr>
        <p:spPr>
          <a:xfrm>
            <a:off x="6307932" y="3710308"/>
            <a:ext cx="4235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err="1" smtClean="0"/>
              <a:t>H+a</a:t>
            </a:r>
            <a:endParaRPr lang="es-ES" sz="1000" dirty="0"/>
          </a:p>
        </p:txBody>
      </p:sp>
      <p:sp>
        <p:nvSpPr>
          <p:cNvPr id="98" name="97 CuadroTexto"/>
          <p:cNvSpPr txBox="1"/>
          <p:nvPr/>
        </p:nvSpPr>
        <p:spPr>
          <a:xfrm>
            <a:off x="3936382" y="3698402"/>
            <a:ext cx="3914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H-a</a:t>
            </a:r>
            <a:endParaRPr lang="es-ES" sz="1000" dirty="0"/>
          </a:p>
        </p:txBody>
      </p:sp>
      <p:cxnSp>
        <p:nvCxnSpPr>
          <p:cNvPr id="99" name="98 Conector recto"/>
          <p:cNvCxnSpPr/>
          <p:nvPr/>
        </p:nvCxnSpPr>
        <p:spPr>
          <a:xfrm rot="16200000" flipV="1">
            <a:off x="3580046" y="3191855"/>
            <a:ext cx="993363" cy="178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99 Elipse"/>
          <p:cNvSpPr/>
          <p:nvPr/>
        </p:nvSpPr>
        <p:spPr>
          <a:xfrm>
            <a:off x="4056857" y="2663032"/>
            <a:ext cx="45719" cy="45719"/>
          </a:xfrm>
          <a:prstGeom prst="ellipse">
            <a:avLst/>
          </a:prstGeom>
          <a:solidFill>
            <a:srgbClr val="BC8B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100 CuadroTexto"/>
          <p:cNvSpPr txBox="1"/>
          <p:nvPr/>
        </p:nvSpPr>
        <p:spPr>
          <a:xfrm>
            <a:off x="3867152" y="2526507"/>
            <a:ext cx="2696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 smtClean="0">
                <a:solidFill>
                  <a:srgbClr val="BC8B2A"/>
                </a:solidFill>
              </a:rPr>
              <a:t>M</a:t>
            </a:r>
            <a:endParaRPr lang="es-ES" sz="800" dirty="0">
              <a:solidFill>
                <a:srgbClr val="BC8B2A"/>
              </a:solidFill>
            </a:endParaRPr>
          </a:p>
        </p:txBody>
      </p:sp>
      <p:sp>
        <p:nvSpPr>
          <p:cNvPr id="102" name="101 CuadroTexto"/>
          <p:cNvSpPr txBox="1"/>
          <p:nvPr/>
        </p:nvSpPr>
        <p:spPr>
          <a:xfrm>
            <a:off x="6498432" y="2562225"/>
            <a:ext cx="25840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 smtClean="0">
                <a:solidFill>
                  <a:srgbClr val="BC8B2A"/>
                </a:solidFill>
              </a:rPr>
              <a:t>N</a:t>
            </a:r>
            <a:endParaRPr lang="es-ES" sz="800" dirty="0">
              <a:solidFill>
                <a:srgbClr val="BC8B2A"/>
              </a:solidFill>
            </a:endParaRPr>
          </a:p>
        </p:txBody>
      </p:sp>
      <p:sp>
        <p:nvSpPr>
          <p:cNvPr id="103" name="102 CuadroTexto"/>
          <p:cNvSpPr txBox="1"/>
          <p:nvPr/>
        </p:nvSpPr>
        <p:spPr>
          <a:xfrm>
            <a:off x="260350" y="1798376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1.- Elipse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5" name="104 CuadroTexto"/>
          <p:cNvSpPr txBox="1"/>
          <p:nvPr/>
        </p:nvSpPr>
        <p:spPr>
          <a:xfrm>
            <a:off x="260350" y="2100001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2.- Centro (H,K)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6" name="105 CuadroTexto"/>
          <p:cNvSpPr txBox="1"/>
          <p:nvPr/>
        </p:nvSpPr>
        <p:spPr>
          <a:xfrm>
            <a:off x="260350" y="2420676"/>
            <a:ext cx="1800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3.- Focos (</a:t>
            </a:r>
            <a:r>
              <a:rPr lang="es-E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F, F’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8" name="107 CuadroTexto"/>
          <p:cNvSpPr txBox="1"/>
          <p:nvPr/>
        </p:nvSpPr>
        <p:spPr>
          <a:xfrm>
            <a:off x="260350" y="2731826"/>
            <a:ext cx="2480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4.- Distancia Focal (</a:t>
            </a:r>
            <a:r>
              <a:rPr lang="es-ES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9" name="108 CuadroTexto"/>
          <p:cNvSpPr txBox="1"/>
          <p:nvPr/>
        </p:nvSpPr>
        <p:spPr>
          <a:xfrm>
            <a:off x="260350" y="3042976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5.- Lado Recto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1" name="110 Conector recto"/>
          <p:cNvCxnSpPr/>
          <p:nvPr/>
        </p:nvCxnSpPr>
        <p:spPr>
          <a:xfrm rot="16200000" flipV="1">
            <a:off x="5154217" y="2677716"/>
            <a:ext cx="1366837" cy="7143"/>
          </a:xfrm>
          <a:prstGeom prst="line">
            <a:avLst/>
          </a:prstGeom>
          <a:ln>
            <a:solidFill>
              <a:srgbClr val="FF2FD2">
                <a:alpha val="68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115 Conector recto"/>
          <p:cNvCxnSpPr/>
          <p:nvPr/>
        </p:nvCxnSpPr>
        <p:spPr>
          <a:xfrm rot="16200000" flipV="1">
            <a:off x="4096941" y="2670573"/>
            <a:ext cx="1366837" cy="7143"/>
          </a:xfrm>
          <a:prstGeom prst="line">
            <a:avLst/>
          </a:prstGeom>
          <a:ln>
            <a:solidFill>
              <a:srgbClr val="FF2FD2">
                <a:alpha val="68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CuadroTexto"/>
          <p:cNvSpPr txBox="1"/>
          <p:nvPr/>
        </p:nvSpPr>
        <p:spPr>
          <a:xfrm>
            <a:off x="260350" y="3354126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6.- Semieje mayor (</a:t>
            </a:r>
            <a:r>
              <a:rPr lang="es-ES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8" name="117 CuadroTexto"/>
          <p:cNvSpPr txBox="1"/>
          <p:nvPr/>
        </p:nvSpPr>
        <p:spPr>
          <a:xfrm>
            <a:off x="260350" y="3709726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7.- Semieje menor (</a:t>
            </a:r>
            <a:r>
              <a:rPr lang="es-ES" dirty="0" smtClean="0">
                <a:solidFill>
                  <a:srgbClr val="FC5B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0" name="119 Elipse"/>
          <p:cNvSpPr/>
          <p:nvPr/>
        </p:nvSpPr>
        <p:spPr>
          <a:xfrm>
            <a:off x="6222122" y="2166193"/>
            <a:ext cx="45719" cy="45719"/>
          </a:xfrm>
          <a:prstGeom prst="ellipse">
            <a:avLst/>
          </a:prstGeom>
          <a:solidFill>
            <a:srgbClr val="660066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660066"/>
              </a:solidFill>
            </a:endParaRPr>
          </a:p>
        </p:txBody>
      </p:sp>
      <p:cxnSp>
        <p:nvCxnSpPr>
          <p:cNvPr id="121" name="120 Conector recto"/>
          <p:cNvCxnSpPr/>
          <p:nvPr/>
        </p:nvCxnSpPr>
        <p:spPr>
          <a:xfrm rot="16200000" flipV="1">
            <a:off x="5501647" y="2951298"/>
            <a:ext cx="1489504" cy="2901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122 Conector recto"/>
          <p:cNvCxnSpPr>
            <a:endCxn id="120" idx="2"/>
          </p:cNvCxnSpPr>
          <p:nvPr/>
        </p:nvCxnSpPr>
        <p:spPr>
          <a:xfrm flipV="1">
            <a:off x="3880381" y="2189053"/>
            <a:ext cx="2341741" cy="1215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125 CuadroTexto"/>
          <p:cNvSpPr txBox="1"/>
          <p:nvPr/>
        </p:nvSpPr>
        <p:spPr>
          <a:xfrm>
            <a:off x="6231220" y="2011680"/>
            <a:ext cx="5982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>
                <a:solidFill>
                  <a:srgbClr val="660066"/>
                </a:solidFill>
                <a:latin typeface="Cambria Math" pitchFamily="18" charset="0"/>
                <a:ea typeface="Cambria Math" pitchFamily="18" charset="0"/>
              </a:rPr>
              <a:t>P: (X,Y)</a:t>
            </a:r>
            <a:endParaRPr lang="es-ES" sz="1000" dirty="0">
              <a:solidFill>
                <a:srgbClr val="660066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27" name="126 CuadroTexto"/>
          <p:cNvSpPr txBox="1"/>
          <p:nvPr/>
        </p:nvSpPr>
        <p:spPr>
          <a:xfrm>
            <a:off x="260350" y="4020876"/>
            <a:ext cx="2513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itchFamily="18" charset="0"/>
              </a:rPr>
              <a:t>8.- Punto Arbitrario (</a:t>
            </a:r>
            <a:r>
              <a:rPr lang="es-ES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itchFamily="18" charset="0"/>
              </a:rPr>
              <a:t>P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itchFamily="18" charset="0"/>
              </a:rPr>
              <a:t>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mbria Math" pitchFamily="18" charset="0"/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262647" y="431194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9.- Vértices (</a:t>
            </a:r>
            <a:r>
              <a:rPr lang="es-ES" dirty="0" smtClean="0">
                <a:solidFill>
                  <a:srgbClr val="BC8B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s-ES" dirty="0" smtClean="0">
                <a:solidFill>
                  <a:srgbClr val="BC8B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51 CuadroTexto">
            <a:hlinkClick r:id="rId3" action="ppaction://hlinksldjump"/>
          </p:cNvPr>
          <p:cNvSpPr txBox="1"/>
          <p:nvPr/>
        </p:nvSpPr>
        <p:spPr>
          <a:xfrm>
            <a:off x="0" y="-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53" name="52 Rectángulo"/>
          <p:cNvSpPr/>
          <p:nvPr/>
        </p:nvSpPr>
        <p:spPr>
          <a:xfrm>
            <a:off x="1" y="0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  <p:sp>
        <p:nvSpPr>
          <p:cNvPr id="54" name="53 CuadroTexto"/>
          <p:cNvSpPr txBox="1"/>
          <p:nvPr/>
        </p:nvSpPr>
        <p:spPr>
          <a:xfrm>
            <a:off x="130629" y="4602145"/>
            <a:ext cx="6320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10.- Directrices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7" name="56 Conector recto"/>
          <p:cNvCxnSpPr/>
          <p:nvPr/>
        </p:nvCxnSpPr>
        <p:spPr>
          <a:xfrm rot="5400000" flipH="1" flipV="1">
            <a:off x="2486967" y="2888901"/>
            <a:ext cx="216039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"/>
          <p:cNvCxnSpPr/>
          <p:nvPr/>
        </p:nvCxnSpPr>
        <p:spPr>
          <a:xfrm rot="5400000" flipH="1" flipV="1">
            <a:off x="5794550" y="2930769"/>
            <a:ext cx="216039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449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15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2500"/>
                            </p:stCondLst>
                            <p:childTnLst>
                              <p:par>
                                <p:cTn id="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3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40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000"/>
                            </p:stCondLst>
                            <p:childTnLst>
                              <p:par>
                                <p:cTn id="10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55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65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75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8500"/>
                            </p:stCondLst>
                            <p:childTnLst>
                              <p:par>
                                <p:cTn id="1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50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1500"/>
                            </p:stCondLst>
                            <p:childTnLst>
                              <p:par>
                                <p:cTn id="1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2000"/>
                            </p:stCondLst>
                            <p:childTnLst>
                              <p:par>
                                <p:cTn id="1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23000"/>
                            </p:stCondLst>
                            <p:childTnLst>
                              <p:par>
                                <p:cTn id="1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4000"/>
                            </p:stCondLst>
                            <p:childTnLst>
                              <p:par>
                                <p:cTn id="161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5000"/>
                            </p:stCondLst>
                            <p:childTnLst>
                              <p:par>
                                <p:cTn id="1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25500"/>
                            </p:stCondLst>
                            <p:childTnLst>
                              <p:par>
                                <p:cTn id="1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6500"/>
                            </p:stCondLst>
                            <p:childTnLst>
                              <p:par>
                                <p:cTn id="1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37" grpId="0" animBg="1"/>
      <p:bldP spid="38" grpId="0" animBg="1"/>
      <p:bldP spid="43" grpId="0" animBg="1"/>
      <p:bldP spid="44" grpId="0" animBg="1"/>
      <p:bldP spid="45" grpId="0" animBg="1"/>
      <p:bldP spid="56" grpId="0" animBg="1"/>
      <p:bldP spid="65" grpId="0"/>
      <p:bldP spid="67" grpId="0"/>
      <p:bldP spid="68" grpId="0"/>
      <p:bldP spid="70" grpId="0"/>
      <p:bldP spid="79" grpId="0"/>
      <p:bldP spid="83" grpId="0"/>
      <p:bldP spid="84" grpId="0"/>
      <p:bldP spid="85" grpId="0"/>
      <p:bldP spid="88" grpId="0"/>
      <p:bldP spid="89" grpId="0"/>
      <p:bldP spid="92" grpId="0" animBg="1"/>
      <p:bldP spid="97" grpId="0"/>
      <p:bldP spid="98" grpId="0"/>
      <p:bldP spid="100" grpId="0" animBg="1"/>
      <p:bldP spid="101" grpId="0"/>
      <p:bldP spid="102" grpId="0"/>
      <p:bldP spid="103" grpId="0"/>
      <p:bldP spid="105" grpId="0"/>
      <p:bldP spid="106" grpId="0"/>
      <p:bldP spid="108" grpId="0"/>
      <p:bldP spid="109" grpId="0"/>
      <p:bldP spid="117" grpId="0"/>
      <p:bldP spid="118" grpId="0"/>
      <p:bldP spid="120" grpId="1" animBg="1"/>
      <p:bldP spid="126" grpId="0"/>
      <p:bldP spid="127" grpId="0"/>
      <p:bldP spid="51" grpId="0"/>
      <p:bldP spid="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 canónica</a:t>
            </a:r>
            <a:endParaRPr lang="es-ES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CuadroTexto">
            <a:hlinkClick r:id="rId2" action="ppaction://hlinksldjump"/>
          </p:cNvPr>
          <p:cNvSpPr txBox="1"/>
          <p:nvPr/>
        </p:nvSpPr>
        <p:spPr>
          <a:xfrm>
            <a:off x="0" y="817581"/>
            <a:ext cx="394595" cy="143838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Felix Titling" pitchFamily="82" charset="0"/>
              </a:rPr>
              <a:t>Índice</a:t>
            </a:r>
            <a:endParaRPr lang="es-ES" sz="1200" dirty="0">
              <a:solidFill>
                <a:srgbClr val="0070C0"/>
              </a:solidFill>
              <a:latin typeface="Felix Titling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" y="817582"/>
            <a:ext cx="365760" cy="1325366"/>
          </a:xfrm>
          <a:prstGeom prst="rect">
            <a:avLst/>
          </a:prstGeom>
          <a:solidFill>
            <a:schemeClr val="bg2">
              <a:lumMod val="50000"/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647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3431380">
  <a:themeElements>
    <a:clrScheme name="Personalizado 1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00B0F0"/>
      </a:hlink>
      <a:folHlink>
        <a:srgbClr val="6B5680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cademicLiterature_16x9_TP103431361" id="{5F96931E-AB0C-4596-BACB-72E4435FDDAD}" vid="{89BC7A8E-9260-4268-AED0-21C1F479CF45}"/>
    </a:ext>
  </a:extLst>
</a:theme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TS103431380</Template>
  <TotalTime>0</TotalTime>
  <Words>1639</Words>
  <Application>Microsoft Office PowerPoint</Application>
  <PresentationFormat>Presentación en pantalla (16:9)</PresentationFormat>
  <Paragraphs>338</Paragraphs>
  <Slides>26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7" baseType="lpstr">
      <vt:lpstr>Arial</vt:lpstr>
      <vt:lpstr>Bell MT</vt:lpstr>
      <vt:lpstr>Brush Script MT</vt:lpstr>
      <vt:lpstr>Cambria Math</vt:lpstr>
      <vt:lpstr>Euphemia</vt:lpstr>
      <vt:lpstr>Felix Titling</vt:lpstr>
      <vt:lpstr>Lucida Sans Unicode</vt:lpstr>
      <vt:lpstr>Plantagenet Cherokee</vt:lpstr>
      <vt:lpstr>Verdana</vt:lpstr>
      <vt:lpstr>Wingdings</vt:lpstr>
      <vt:lpstr>TS103431380</vt:lpstr>
      <vt:lpstr>La elipse</vt:lpstr>
      <vt:lpstr>Índice</vt:lpstr>
      <vt:lpstr>La Elipse:</vt:lpstr>
      <vt:lpstr>Presentación de PowerPoint</vt:lpstr>
      <vt:lpstr>Presentación de PowerPoint</vt:lpstr>
      <vt:lpstr>Presentación de PowerPoint</vt:lpstr>
      <vt:lpstr>Términos generales</vt:lpstr>
      <vt:lpstr>Elipse en el plano cartesiano</vt:lpstr>
      <vt:lpstr>Forma canónica</vt:lpstr>
      <vt:lpstr>Forma Canónica</vt:lpstr>
      <vt:lpstr>Forma Canónica</vt:lpstr>
      <vt:lpstr>Forma Canónica</vt:lpstr>
      <vt:lpstr>Forma Canónica</vt:lpstr>
      <vt:lpstr>Forma Canónica</vt:lpstr>
      <vt:lpstr>Forma Canónica</vt:lpstr>
      <vt:lpstr>Forma Canónica</vt:lpstr>
      <vt:lpstr>Forma Canónica</vt:lpstr>
      <vt:lpstr>Forma Canónica</vt:lpstr>
      <vt:lpstr>Forma Canónica</vt:lpstr>
      <vt:lpstr>Forma Canónica</vt:lpstr>
      <vt:lpstr>Forma Canónica</vt:lpstr>
      <vt:lpstr>Forma Canónica, Casos de Orientación</vt:lpstr>
      <vt:lpstr>Forma Canónica, Casos de Orientación</vt:lpstr>
      <vt:lpstr>Forma General</vt:lpstr>
      <vt:lpstr>Forma General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2014-06-18T23:16:39Z</dcterms:created>
  <dcterms:modified xsi:type="dcterms:W3CDTF">2018-06-26T14:02:36Z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TC034313809991</vt:lpwstr>
  </property>
</Properties>
</file>